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5"/>
  </p:notesMasterIdLst>
  <p:sldIdLst>
    <p:sldId id="256" r:id="rId2"/>
    <p:sldId id="399" r:id="rId3"/>
    <p:sldId id="400" r:id="rId4"/>
    <p:sldId id="401" r:id="rId5"/>
    <p:sldId id="279" r:id="rId6"/>
    <p:sldId id="280" r:id="rId7"/>
    <p:sldId id="284" r:id="rId8"/>
    <p:sldId id="419" r:id="rId9"/>
    <p:sldId id="402" r:id="rId10"/>
    <p:sldId id="420" r:id="rId11"/>
    <p:sldId id="404" r:id="rId12"/>
    <p:sldId id="421" r:id="rId13"/>
    <p:sldId id="403" r:id="rId14"/>
    <p:sldId id="282" r:id="rId15"/>
    <p:sldId id="281" r:id="rId16"/>
    <p:sldId id="285" r:id="rId17"/>
    <p:sldId id="288" r:id="rId18"/>
    <p:sldId id="289" r:id="rId19"/>
    <p:sldId id="291" r:id="rId20"/>
    <p:sldId id="292" r:id="rId21"/>
    <p:sldId id="293" r:id="rId22"/>
    <p:sldId id="408" r:id="rId23"/>
    <p:sldId id="405" r:id="rId24"/>
    <p:sldId id="422" r:id="rId25"/>
    <p:sldId id="423" r:id="rId26"/>
    <p:sldId id="406" r:id="rId27"/>
    <p:sldId id="418" r:id="rId28"/>
    <p:sldId id="411" r:id="rId29"/>
    <p:sldId id="413" r:id="rId30"/>
    <p:sldId id="412" r:id="rId31"/>
    <p:sldId id="294" r:id="rId32"/>
    <p:sldId id="296" r:id="rId33"/>
    <p:sldId id="299" r:id="rId34"/>
    <p:sldId id="300" r:id="rId35"/>
    <p:sldId id="301" r:id="rId36"/>
    <p:sldId id="409" r:id="rId37"/>
    <p:sldId id="305" r:id="rId38"/>
    <p:sldId id="306" r:id="rId39"/>
    <p:sldId id="410" r:id="rId40"/>
    <p:sldId id="295" r:id="rId41"/>
    <p:sldId id="286" r:id="rId42"/>
    <p:sldId id="287" r:id="rId43"/>
    <p:sldId id="297" r:id="rId44"/>
    <p:sldId id="298" r:id="rId45"/>
    <p:sldId id="303" r:id="rId46"/>
    <p:sldId id="315" r:id="rId47"/>
    <p:sldId id="414" r:id="rId48"/>
    <p:sldId id="290" r:id="rId49"/>
    <p:sldId id="320" r:id="rId50"/>
    <p:sldId id="415" r:id="rId51"/>
    <p:sldId id="321" r:id="rId52"/>
    <p:sldId id="417" r:id="rId53"/>
    <p:sldId id="346" r:id="rId5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8A40"/>
    <a:srgbClr val="434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EBDD97-BABE-4D76-A640-B7D57956644C}" v="1" dt="2024-10-29T12:25:53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3"/>
    <p:restoredTop sz="84110"/>
  </p:normalViewPr>
  <p:slideViewPr>
    <p:cSldViewPr snapToGrid="0">
      <p:cViewPr>
        <p:scale>
          <a:sx n="100" d="100"/>
          <a:sy n="100" d="100"/>
        </p:scale>
        <p:origin x="1200" y="56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3EC7A903-1CAE-280D-64F7-A5B1CFBA5C3B}"/>
    <pc:docChg chg="modSld">
      <pc:chgData name="Gustavo Beltrao Braga" userId="S::gustavobb1@insper.edu.br::af0aa7ae-b103-44e9-9c36-8c21682b38a4" providerId="AD" clId="Web-{3EC7A903-1CAE-280D-64F7-A5B1CFBA5C3B}" dt="2024-10-10T19:47:48.730" v="0" actId="20577"/>
      <pc:docMkLst>
        <pc:docMk/>
      </pc:docMkLst>
      <pc:sldChg chg="modSp">
        <pc:chgData name="Gustavo Beltrao Braga" userId="S::gustavobb1@insper.edu.br::af0aa7ae-b103-44e9-9c36-8c21682b38a4" providerId="AD" clId="Web-{3EC7A903-1CAE-280D-64F7-A5B1CFBA5C3B}" dt="2024-10-10T19:47:48.730" v="0" actId="20577"/>
        <pc:sldMkLst>
          <pc:docMk/>
          <pc:sldMk cId="0" sldId="256"/>
        </pc:sldMkLst>
        <pc:spChg chg="mod">
          <ac:chgData name="Gustavo Beltrao Braga" userId="S::gustavobb1@insper.edu.br::af0aa7ae-b103-44e9-9c36-8c21682b38a4" providerId="AD" clId="Web-{3EC7A903-1CAE-280D-64F7-A5B1CFBA5C3B}" dt="2024-10-10T19:47:48.730" v="0" actId="20577"/>
          <ac:spMkLst>
            <pc:docMk/>
            <pc:sldMk cId="0" sldId="256"/>
            <ac:spMk id="34" creationId="{00000000-0000-0000-0000-000000000000}"/>
          </ac:spMkLst>
        </pc:spChg>
      </pc:sldChg>
    </pc:docChg>
  </pc:docChgLst>
  <pc:docChgLst>
    <pc:chgData name="Luciano Pereira Soares" userId="S::lucianops@insper.edu.br::16c53e34-c952-423e-8700-c0525d23304f" providerId="AD" clId="Web-{8ED1C176-1667-EE1C-CFF2-5AB4F3B2F8A9}"/>
    <pc:docChg chg="modSld">
      <pc:chgData name="Luciano Pereira Soares" userId="S::lucianops@insper.edu.br::16c53e34-c952-423e-8700-c0525d23304f" providerId="AD" clId="Web-{8ED1C176-1667-EE1C-CFF2-5AB4F3B2F8A9}" dt="2024-10-29T11:11:20.071" v="6" actId="20577"/>
      <pc:docMkLst>
        <pc:docMk/>
      </pc:docMkLst>
      <pc:sldChg chg="modSp">
        <pc:chgData name="Luciano Pereira Soares" userId="S::lucianops@insper.edu.br::16c53e34-c952-423e-8700-c0525d23304f" providerId="AD" clId="Web-{8ED1C176-1667-EE1C-CFF2-5AB4F3B2F8A9}" dt="2024-10-29T11:11:20.071" v="6" actId="20577"/>
        <pc:sldMkLst>
          <pc:docMk/>
          <pc:sldMk cId="1197393970" sldId="402"/>
        </pc:sldMkLst>
        <pc:spChg chg="mod">
          <ac:chgData name="Luciano Pereira Soares" userId="S::lucianops@insper.edu.br::16c53e34-c952-423e-8700-c0525d23304f" providerId="AD" clId="Web-{8ED1C176-1667-EE1C-CFF2-5AB4F3B2F8A9}" dt="2024-10-29T11:11:20.071" v="6" actId="20577"/>
          <ac:spMkLst>
            <pc:docMk/>
            <pc:sldMk cId="1197393970" sldId="402"/>
            <ac:spMk id="6" creationId="{824E3FE1-B87C-D719-85DA-7D4AF0E2775D}"/>
          </ac:spMkLst>
        </pc:spChg>
      </pc:sldChg>
    </pc:docChg>
  </pc:docChgLst>
  <pc:docChgLst>
    <pc:chgData name="Luciano Pereira Soares" userId="16c53e34-c952-423e-8700-c0525d23304f" providerId="ADAL" clId="{D8EBDD97-BABE-4D76-A640-B7D57956644C}"/>
    <pc:docChg chg="undo custSel addSld delSld modSld sldOrd">
      <pc:chgData name="Luciano Pereira Soares" userId="16c53e34-c952-423e-8700-c0525d23304f" providerId="ADAL" clId="{D8EBDD97-BABE-4D76-A640-B7D57956644C}" dt="2024-10-30T20:26:05.690" v="36" actId="20578"/>
      <pc:docMkLst>
        <pc:docMk/>
      </pc:docMkLst>
      <pc:sldChg chg="modSp mod">
        <pc:chgData name="Luciano Pereira Soares" userId="16c53e34-c952-423e-8700-c0525d23304f" providerId="ADAL" clId="{D8EBDD97-BABE-4D76-A640-B7D57956644C}" dt="2024-10-23T20:44:08.987" v="0" actId="6549"/>
        <pc:sldMkLst>
          <pc:docMk/>
          <pc:sldMk cId="0" sldId="256"/>
        </pc:sldMkLst>
        <pc:spChg chg="mod">
          <ac:chgData name="Luciano Pereira Soares" userId="16c53e34-c952-423e-8700-c0525d23304f" providerId="ADAL" clId="{D8EBDD97-BABE-4D76-A640-B7D57956644C}" dt="2024-10-23T20:44:08.987" v="0" actId="6549"/>
          <ac:spMkLst>
            <pc:docMk/>
            <pc:sldMk cId="0" sldId="256"/>
            <ac:spMk id="34" creationId="{00000000-0000-0000-0000-000000000000}"/>
          </ac:spMkLst>
        </pc:spChg>
      </pc:sldChg>
      <pc:sldChg chg="add">
        <pc:chgData name="Luciano Pereira Soares" userId="16c53e34-c952-423e-8700-c0525d23304f" providerId="ADAL" clId="{D8EBDD97-BABE-4D76-A640-B7D57956644C}" dt="2024-10-29T12:25:53.270" v="32"/>
        <pc:sldMkLst>
          <pc:docMk/>
          <pc:sldMk cId="0" sldId="308"/>
        </pc:sldMkLst>
      </pc:sldChg>
      <pc:sldChg chg="del">
        <pc:chgData name="Luciano Pereira Soares" userId="16c53e34-c952-423e-8700-c0525d23304f" providerId="ADAL" clId="{D8EBDD97-BABE-4D76-A640-B7D57956644C}" dt="2024-10-29T12:25:55.730" v="33" actId="47"/>
        <pc:sldMkLst>
          <pc:docMk/>
          <pc:sldMk cId="2877239536" sldId="322"/>
        </pc:sldMkLst>
      </pc:sldChg>
      <pc:sldChg chg="ord">
        <pc:chgData name="Luciano Pereira Soares" userId="16c53e34-c952-423e-8700-c0525d23304f" providerId="ADAL" clId="{D8EBDD97-BABE-4D76-A640-B7D57956644C}" dt="2024-10-30T20:26:05.690" v="36" actId="20578"/>
        <pc:sldMkLst>
          <pc:docMk/>
          <pc:sldMk cId="241172993" sldId="409"/>
        </pc:sldMkLst>
      </pc:sldChg>
      <pc:sldChg chg="addSp modSp new mod modShow">
        <pc:chgData name="Luciano Pereira Soares" userId="16c53e34-c952-423e-8700-c0525d23304f" providerId="ADAL" clId="{D8EBDD97-BABE-4D76-A640-B7D57956644C}" dt="2024-10-29T12:25:13.984" v="31" actId="729"/>
        <pc:sldMkLst>
          <pc:docMk/>
          <pc:sldMk cId="1598130877" sldId="418"/>
        </pc:sldMkLst>
        <pc:spChg chg="mod">
          <ac:chgData name="Luciano Pereira Soares" userId="16c53e34-c952-423e-8700-c0525d23304f" providerId="ADAL" clId="{D8EBDD97-BABE-4D76-A640-B7D57956644C}" dt="2024-10-24T13:35:16.695" v="30" actId="20577"/>
          <ac:spMkLst>
            <pc:docMk/>
            <pc:sldMk cId="1598130877" sldId="418"/>
            <ac:spMk id="2" creationId="{17DCDC68-2EC8-437C-038F-22A9F445457B}"/>
          </ac:spMkLst>
        </pc:spChg>
        <pc:spChg chg="add mod">
          <ac:chgData name="Luciano Pereira Soares" userId="16c53e34-c952-423e-8700-c0525d23304f" providerId="ADAL" clId="{D8EBDD97-BABE-4D76-A640-B7D57956644C}" dt="2024-10-24T13:35:08.685" v="10" actId="1076"/>
          <ac:spMkLst>
            <pc:docMk/>
            <pc:sldMk cId="1598130877" sldId="418"/>
            <ac:spMk id="6" creationId="{63E06DA6-62BF-8D57-6CE0-C16F5C73E838}"/>
          </ac:spMkLst>
        </pc:spChg>
      </pc:sldChg>
    </pc:docChg>
  </pc:docChgLst>
  <pc:docChgLst>
    <pc:chgData name="Fabio Orfali" userId="S::fabioo1@insper.edu.br::3730b7a9-9dee-4645-b6eb-7377d594d9d3" providerId="AD" clId="Web-{210DF437-C0DD-6F9B-20D1-65766903F5B8}"/>
    <pc:docChg chg="modSld">
      <pc:chgData name="Fabio Orfali" userId="S::fabioo1@insper.edu.br::3730b7a9-9dee-4645-b6eb-7377d594d9d3" providerId="AD" clId="Web-{210DF437-C0DD-6F9B-20D1-65766903F5B8}" dt="2024-10-29T03:55:54.807" v="12" actId="14100"/>
      <pc:docMkLst>
        <pc:docMk/>
      </pc:docMkLst>
      <pc:sldChg chg="modSp">
        <pc:chgData name="Fabio Orfali" userId="S::fabioo1@insper.edu.br::3730b7a9-9dee-4645-b6eb-7377d594d9d3" providerId="AD" clId="Web-{210DF437-C0DD-6F9B-20D1-65766903F5B8}" dt="2024-10-29T00:45:07.831" v="6" actId="20577"/>
        <pc:sldMkLst>
          <pc:docMk/>
          <pc:sldMk cId="1950996411" sldId="281"/>
        </pc:sldMkLst>
        <pc:spChg chg="mod">
          <ac:chgData name="Fabio Orfali" userId="S::fabioo1@insper.edu.br::3730b7a9-9dee-4645-b6eb-7377d594d9d3" providerId="AD" clId="Web-{210DF437-C0DD-6F9B-20D1-65766903F5B8}" dt="2024-10-29T00:45:07.831" v="6" actId="20577"/>
          <ac:spMkLst>
            <pc:docMk/>
            <pc:sldMk cId="1950996411" sldId="281"/>
            <ac:spMk id="324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10DF437-C0DD-6F9B-20D1-65766903F5B8}" dt="2024-10-29T00:37:36.510" v="0" actId="20577"/>
        <pc:sldMkLst>
          <pc:docMk/>
          <pc:sldMk cId="1209648670" sldId="400"/>
        </pc:sldMkLst>
        <pc:spChg chg="mod">
          <ac:chgData name="Fabio Orfali" userId="S::fabioo1@insper.edu.br::3730b7a9-9dee-4645-b6eb-7377d594d9d3" providerId="AD" clId="Web-{210DF437-C0DD-6F9B-20D1-65766903F5B8}" dt="2024-10-29T00:37:36.510" v="0" actId="20577"/>
          <ac:spMkLst>
            <pc:docMk/>
            <pc:sldMk cId="1209648670" sldId="400"/>
            <ac:spMk id="2" creationId="{391F2F96-AECB-7365-5441-604F6E3D9DB1}"/>
          </ac:spMkLst>
        </pc:spChg>
      </pc:sldChg>
      <pc:sldChg chg="modSp">
        <pc:chgData name="Fabio Orfali" userId="S::fabioo1@insper.edu.br::3730b7a9-9dee-4645-b6eb-7377d594d9d3" providerId="AD" clId="Web-{210DF437-C0DD-6F9B-20D1-65766903F5B8}" dt="2024-10-29T03:55:54.807" v="12" actId="14100"/>
        <pc:sldMkLst>
          <pc:docMk/>
          <pc:sldMk cId="3793745564" sldId="401"/>
        </pc:sldMkLst>
        <pc:spChg chg="mod">
          <ac:chgData name="Fabio Orfali" userId="S::fabioo1@insper.edu.br::3730b7a9-9dee-4645-b6eb-7377d594d9d3" providerId="AD" clId="Web-{210DF437-C0DD-6F9B-20D1-65766903F5B8}" dt="2024-10-29T03:55:54.807" v="12" actId="14100"/>
          <ac:spMkLst>
            <pc:docMk/>
            <pc:sldMk cId="3793745564" sldId="401"/>
            <ac:spMk id="2" creationId="{391F2F96-AECB-7365-5441-604F6E3D9DB1}"/>
          </ac:spMkLst>
        </pc:spChg>
      </pc:sldChg>
      <pc:sldChg chg="modSp">
        <pc:chgData name="Fabio Orfali" userId="S::fabioo1@insper.edu.br::3730b7a9-9dee-4645-b6eb-7377d594d9d3" providerId="AD" clId="Web-{210DF437-C0DD-6F9B-20D1-65766903F5B8}" dt="2024-10-29T00:43:15.884" v="1" actId="20577"/>
        <pc:sldMkLst>
          <pc:docMk/>
          <pc:sldMk cId="1197393970" sldId="402"/>
        </pc:sldMkLst>
        <pc:spChg chg="mod">
          <ac:chgData name="Fabio Orfali" userId="S::fabioo1@insper.edu.br::3730b7a9-9dee-4645-b6eb-7377d594d9d3" providerId="AD" clId="Web-{210DF437-C0DD-6F9B-20D1-65766903F5B8}" dt="2024-10-29T00:43:15.884" v="1" actId="20577"/>
          <ac:spMkLst>
            <pc:docMk/>
            <pc:sldMk cId="1197393970" sldId="402"/>
            <ac:spMk id="5" creationId="{65FFD4E4-2B16-90FF-7C47-B0EFBD732AEC}"/>
          </ac:spMkLst>
        </pc:spChg>
      </pc:sldChg>
    </pc:docChg>
  </pc:docChgLst>
  <pc:docChgLst>
    <pc:chgData name="Gustavo Beltrao Braga" userId="S::gustavobb1@insper.edu.br::af0aa7ae-b103-44e9-9c36-8c21682b38a4" providerId="AD" clId="Web-{EE4ADFBD-1C9C-BE56-BA1A-D11871F7E427}"/>
    <pc:docChg chg="addSld modSld">
      <pc:chgData name="Gustavo Beltrao Braga" userId="S::gustavobb1@insper.edu.br::af0aa7ae-b103-44e9-9c36-8c21682b38a4" providerId="AD" clId="Web-{EE4ADFBD-1C9C-BE56-BA1A-D11871F7E427}" dt="2024-10-10T19:43:53.785" v="266" actId="1076"/>
      <pc:docMkLst>
        <pc:docMk/>
      </pc:docMkLst>
      <pc:sldChg chg="mod modShow">
        <pc:chgData name="Gustavo Beltrao Braga" userId="S::gustavobb1@insper.edu.br::af0aa7ae-b103-44e9-9c36-8c21682b38a4" providerId="AD" clId="Web-{EE4ADFBD-1C9C-BE56-BA1A-D11871F7E427}" dt="2024-10-10T19:29:52.172" v="3"/>
        <pc:sldMkLst>
          <pc:docMk/>
          <pc:sldMk cId="0" sldId="321"/>
        </pc:sldMkLst>
      </pc:sldChg>
      <pc:sldChg chg="mod modShow">
        <pc:chgData name="Gustavo Beltrao Braga" userId="S::gustavobb1@insper.edu.br::af0aa7ae-b103-44e9-9c36-8c21682b38a4" providerId="AD" clId="Web-{EE4ADFBD-1C9C-BE56-BA1A-D11871F7E427}" dt="2024-10-10T19:29:29.359" v="0"/>
        <pc:sldMkLst>
          <pc:docMk/>
          <pc:sldMk cId="2366992135" sldId="414"/>
        </pc:sldMkLst>
      </pc:sldChg>
      <pc:sldChg chg="mod modShow">
        <pc:chgData name="Gustavo Beltrao Braga" userId="S::gustavobb1@insper.edu.br::af0aa7ae-b103-44e9-9c36-8c21682b38a4" providerId="AD" clId="Web-{EE4ADFBD-1C9C-BE56-BA1A-D11871F7E427}" dt="2024-10-10T19:29:38.015" v="1"/>
        <pc:sldMkLst>
          <pc:docMk/>
          <pc:sldMk cId="3672909723" sldId="415"/>
        </pc:sldMkLst>
      </pc:sldChg>
      <pc:sldChg chg="addSp delSp modSp add replId addAnim">
        <pc:chgData name="Gustavo Beltrao Braga" userId="S::gustavobb1@insper.edu.br::af0aa7ae-b103-44e9-9c36-8c21682b38a4" providerId="AD" clId="Web-{EE4ADFBD-1C9C-BE56-BA1A-D11871F7E427}" dt="2024-10-10T19:35:28.650" v="156" actId="1076"/>
        <pc:sldMkLst>
          <pc:docMk/>
          <pc:sldMk cId="4138731015" sldId="416"/>
        </pc:sldMkLst>
      </pc:sldChg>
      <pc:sldChg chg="modSp add mod replId modShow">
        <pc:chgData name="Gustavo Beltrao Braga" userId="S::gustavobb1@insper.edu.br::af0aa7ae-b103-44e9-9c36-8c21682b38a4" providerId="AD" clId="Web-{EE4ADFBD-1C9C-BE56-BA1A-D11871F7E427}" dt="2024-10-10T19:30:45.815" v="21" actId="20577"/>
        <pc:sldMkLst>
          <pc:docMk/>
          <pc:sldMk cId="3969692217" sldId="417"/>
        </pc:sldMkLst>
        <pc:spChg chg="mod">
          <ac:chgData name="Gustavo Beltrao Braga" userId="S::gustavobb1@insper.edu.br::af0aa7ae-b103-44e9-9c36-8c21682b38a4" providerId="AD" clId="Web-{EE4ADFBD-1C9C-BE56-BA1A-D11871F7E427}" dt="2024-10-10T19:30:37.752" v="19" actId="20577"/>
          <ac:spMkLst>
            <pc:docMk/>
            <pc:sldMk cId="3969692217" sldId="417"/>
            <ac:spMk id="745" creationId="{00000000-0000-0000-0000-000000000000}"/>
          </ac:spMkLst>
        </pc:spChg>
        <pc:spChg chg="mod">
          <ac:chgData name="Gustavo Beltrao Braga" userId="S::gustavobb1@insper.edu.br::af0aa7ae-b103-44e9-9c36-8c21682b38a4" providerId="AD" clId="Web-{EE4ADFBD-1C9C-BE56-BA1A-D11871F7E427}" dt="2024-10-10T19:30:45.815" v="21" actId="20577"/>
          <ac:spMkLst>
            <pc:docMk/>
            <pc:sldMk cId="3969692217" sldId="417"/>
            <ac:spMk id="746" creationId="{00000000-0000-0000-0000-000000000000}"/>
          </ac:spMkLst>
        </pc:spChg>
      </pc:sldChg>
      <pc:sldChg chg="addSp modSp add replId addAnim">
        <pc:chgData name="Gustavo Beltrao Braga" userId="S::gustavobb1@insper.edu.br::af0aa7ae-b103-44e9-9c36-8c21682b38a4" providerId="AD" clId="Web-{EE4ADFBD-1C9C-BE56-BA1A-D11871F7E427}" dt="2024-10-10T19:43:53.785" v="266" actId="1076"/>
        <pc:sldMkLst>
          <pc:docMk/>
          <pc:sldMk cId="1581258810" sldId="418"/>
        </pc:sldMkLst>
      </pc:sldChg>
    </pc:docChg>
  </pc:docChgLst>
  <pc:docChgLst>
    <pc:chgData name="Gustavo Beltrao Braga" userId="S::gustavobb1@insper.edu.br::af0aa7ae-b103-44e9-9c36-8c21682b38a4" providerId="AD" clId="Web-{AEAA695A-8E45-C93F-F8FA-C0D7EDDB3CFA}"/>
    <pc:docChg chg="delSld">
      <pc:chgData name="Gustavo Beltrao Braga" userId="S::gustavobb1@insper.edu.br::af0aa7ae-b103-44e9-9c36-8c21682b38a4" providerId="AD" clId="Web-{AEAA695A-8E45-C93F-F8FA-C0D7EDDB3CFA}" dt="2024-10-19T13:06:36.747" v="1"/>
      <pc:docMkLst>
        <pc:docMk/>
      </pc:docMkLst>
      <pc:sldChg chg="del">
        <pc:chgData name="Gustavo Beltrao Braga" userId="S::gustavobb1@insper.edu.br::af0aa7ae-b103-44e9-9c36-8c21682b38a4" providerId="AD" clId="Web-{AEAA695A-8E45-C93F-F8FA-C0D7EDDB3CFA}" dt="2024-10-19T13:06:36.747" v="1"/>
        <pc:sldMkLst>
          <pc:docMk/>
          <pc:sldMk cId="4138731015" sldId="416"/>
        </pc:sldMkLst>
      </pc:sldChg>
      <pc:sldChg chg="del">
        <pc:chgData name="Gustavo Beltrao Braga" userId="S::gustavobb1@insper.edu.br::af0aa7ae-b103-44e9-9c36-8c21682b38a4" providerId="AD" clId="Web-{AEAA695A-8E45-C93F-F8FA-C0D7EDDB3CFA}" dt="2024-10-19T13:06:36.747" v="0"/>
        <pc:sldMkLst>
          <pc:docMk/>
          <pc:sldMk cId="1581258810" sldId="4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E7612C53-9E79-6AA9-8773-CDF7EF74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>
            <a:extLst>
              <a:ext uri="{FF2B5EF4-FFF2-40B4-BE49-F238E27FC236}">
                <a16:creationId xmlns:a16="http://schemas.microsoft.com/office/drawing/2014/main" id="{F9800FF0-F59F-C42C-8957-94A8138E0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>
            <a:extLst>
              <a:ext uri="{FF2B5EF4-FFF2-40B4-BE49-F238E27FC236}">
                <a16:creationId xmlns:a16="http://schemas.microsoft.com/office/drawing/2014/main" id="{E6A8CA74-359D-5A3B-CFCD-FE6DF572B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>
            <a:extLst>
              <a:ext uri="{FF2B5EF4-FFF2-40B4-BE49-F238E27FC236}">
                <a16:creationId xmlns:a16="http://schemas.microsoft.com/office/drawing/2014/main" id="{41BC6BE8-B19C-64E4-270A-87A577450B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0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D3AD3981-CB63-55A7-5D8B-5A9562B1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>
            <a:extLst>
              <a:ext uri="{FF2B5EF4-FFF2-40B4-BE49-F238E27FC236}">
                <a16:creationId xmlns:a16="http://schemas.microsoft.com/office/drawing/2014/main" id="{198CB748-38DF-240C-8786-237DE7DAA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>
            <a:extLst>
              <a:ext uri="{FF2B5EF4-FFF2-40B4-BE49-F238E27FC236}">
                <a16:creationId xmlns:a16="http://schemas.microsoft.com/office/drawing/2014/main" id="{B040090A-4F2F-380B-6FBF-AF790C9811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>
            <a:extLst>
              <a:ext uri="{FF2B5EF4-FFF2-40B4-BE49-F238E27FC236}">
                <a16:creationId xmlns:a16="http://schemas.microsoft.com/office/drawing/2014/main" id="{C2343C81-51B9-B37F-CBCC-EFCD7A7072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760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682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bdb026c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bdb026c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bbdb026c0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bbdb026c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bbdb026c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fbbdb026c0_0_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766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bdb026c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bdb026c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bbdb026c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bbdb026c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fbbdb026c0_0_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bbdb026c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bbdb026c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bbdb026c0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bbdb026c0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bbdb026c0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fbbdb026c0_0_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170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bdb026c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bbdb026c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bbdb026c0_0_6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bbdb026c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bbdb026c0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fbbdb026c0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855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84257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precision </a:t>
            </a:r>
            <a:r>
              <a:rPr lang="en-US" dirty="0" err="1"/>
              <a:t>mediump</a:t>
            </a:r>
            <a:r>
              <a:rPr lang="en-US" dirty="0"/>
              <a:t> float;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uniform vec2 </a:t>
            </a:r>
            <a:r>
              <a:rPr lang="en-US" dirty="0" err="1"/>
              <a:t>u_resolution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random(vec2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float </a:t>
            </a:r>
            <a:r>
              <a:rPr lang="en-US" dirty="0" err="1"/>
              <a:t>val</a:t>
            </a:r>
            <a:r>
              <a:rPr lang="en-US" dirty="0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return </a:t>
            </a:r>
            <a:r>
              <a:rPr lang="en-US" dirty="0" err="1"/>
              <a:t>fract</a:t>
            </a:r>
            <a:r>
              <a:rPr lang="en-US" dirty="0"/>
              <a:t>(sin(</a:t>
            </a:r>
            <a:r>
              <a:rPr lang="en-US" dirty="0" err="1"/>
              <a:t>val</a:t>
            </a:r>
            <a:r>
              <a:rPr lang="en-US" dirty="0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noise (in 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i</a:t>
            </a:r>
            <a:r>
              <a:rPr lang="en-US" dirty="0"/>
              <a:t> = floor(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f = </a:t>
            </a:r>
            <a:r>
              <a:rPr lang="en-US" dirty="0" err="1"/>
              <a:t>fract</a:t>
            </a:r>
            <a:r>
              <a:rPr lang="en-US" dirty="0"/>
              <a:t>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Quatro cantos da </a:t>
            </a:r>
            <a:r>
              <a:rPr lang="en-US" dirty="0" err="1"/>
              <a:t>célula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u00 = random(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u10 = random(</a:t>
            </a:r>
            <a:r>
              <a:rPr lang="en-US" dirty="0" err="1"/>
              <a:t>i</a:t>
            </a:r>
            <a:r>
              <a:rPr lang="en-US" dirty="0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u01 = random(</a:t>
            </a:r>
            <a:r>
              <a:rPr lang="en-US" dirty="0" err="1"/>
              <a:t>i</a:t>
            </a:r>
            <a:r>
              <a:rPr lang="en-US" dirty="0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u11 = random(</a:t>
            </a:r>
            <a:r>
              <a:rPr lang="en-US" dirty="0" err="1"/>
              <a:t>i</a:t>
            </a:r>
            <a:r>
              <a:rPr lang="en-US" dirty="0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u = </a:t>
            </a:r>
            <a:r>
              <a:rPr lang="en-US" dirty="0" err="1"/>
              <a:t>smoothstep</a:t>
            </a:r>
            <a:r>
              <a:rPr lang="en-US" dirty="0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</a:t>
            </a:r>
            <a:r>
              <a:rPr lang="en-US" dirty="0" err="1"/>
              <a:t>Interpolação</a:t>
            </a:r>
            <a:r>
              <a:rPr lang="en-US" dirty="0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 = mix(u00, u10, </a:t>
            </a:r>
            <a:r>
              <a:rPr lang="en-US" dirty="0" err="1"/>
              <a:t>u.x</a:t>
            </a:r>
            <a:r>
              <a:rPr lang="en-US" dirty="0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 = mix(u01, u11, </a:t>
            </a:r>
            <a:r>
              <a:rPr lang="en-US" dirty="0" err="1"/>
              <a:t>u.x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mix(u0, u1, </a:t>
            </a:r>
            <a:r>
              <a:rPr lang="en-US" dirty="0" err="1"/>
              <a:t>u.y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st</a:t>
            </a:r>
            <a:r>
              <a:rPr lang="en-US" dirty="0"/>
              <a:t> = </a:t>
            </a:r>
            <a:r>
              <a:rPr lang="en-US" dirty="0" err="1"/>
              <a:t>gl_FragCoord.xy</a:t>
            </a:r>
            <a:r>
              <a:rPr lang="en-US" dirty="0"/>
              <a:t>/</a:t>
            </a:r>
            <a:r>
              <a:rPr lang="en-US" dirty="0" err="1"/>
              <a:t>u_resolution.xy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pos = vec2(</a:t>
            </a:r>
            <a:r>
              <a:rPr lang="en-US" dirty="0" err="1"/>
              <a:t>st</a:t>
            </a:r>
            <a:r>
              <a:rPr lang="en-US" dirty="0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gl_FragColor</a:t>
            </a:r>
            <a:r>
              <a:rPr lang="en-US" dirty="0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5576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9838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</a:t>
            </a:r>
            <a:r>
              <a:rPr lang="en-US" err="1"/>
              <a:t>mediump</a:t>
            </a:r>
            <a:r>
              <a:rPr lang="en-US"/>
              <a:t> float;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vec2 </a:t>
            </a:r>
            <a:r>
              <a:rPr lang="en-US" err="1"/>
              <a:t>u_resolution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random(vec2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val</a:t>
            </a:r>
            <a:r>
              <a:rPr lang="en-US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(sin(</a:t>
            </a:r>
            <a:r>
              <a:rPr lang="en-US" err="1"/>
              <a:t>val</a:t>
            </a:r>
            <a:r>
              <a:rPr lang="en-US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noise (in 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i</a:t>
            </a:r>
            <a:r>
              <a:rPr lang="en-US"/>
              <a:t> = floor(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f =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Quatro cantos da </a:t>
            </a:r>
            <a:r>
              <a:rPr lang="en-US" err="1"/>
              <a:t>célula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u00 = random(</a:t>
            </a:r>
            <a:r>
              <a:rPr lang="en-US" err="1"/>
              <a:t>i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u10 = random(</a:t>
            </a:r>
            <a:r>
              <a:rPr lang="en-US" err="1"/>
              <a:t>i</a:t>
            </a:r>
            <a:r>
              <a:rPr lang="en-US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u01 = random(</a:t>
            </a:r>
            <a:r>
              <a:rPr lang="en-US" err="1"/>
              <a:t>i</a:t>
            </a:r>
            <a:r>
              <a:rPr lang="en-US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u11 = random(</a:t>
            </a:r>
            <a:r>
              <a:rPr lang="en-US" err="1"/>
              <a:t>i</a:t>
            </a:r>
            <a:r>
              <a:rPr lang="en-US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u = </a:t>
            </a:r>
            <a:r>
              <a:rPr lang="en-US" err="1"/>
              <a:t>smoothstep</a:t>
            </a:r>
            <a:r>
              <a:rPr lang="en-US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</a:t>
            </a:r>
            <a:r>
              <a:rPr lang="en-US" err="1"/>
              <a:t>Interpolação</a:t>
            </a:r>
            <a:r>
              <a:rPr lang="en-US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 = mix(u00, u10, </a:t>
            </a:r>
            <a:r>
              <a:rPr lang="en-US" err="1"/>
              <a:t>u.x</a:t>
            </a:r>
            <a:r>
              <a:rPr lang="en-US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 = mix(u01, u11, </a:t>
            </a:r>
            <a:r>
              <a:rPr lang="en-US" err="1"/>
              <a:t>u.x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mix(u0, u1, </a:t>
            </a:r>
            <a:r>
              <a:rPr lang="en-US" err="1"/>
              <a:t>u.y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st</a:t>
            </a:r>
            <a:r>
              <a:rPr lang="en-US"/>
              <a:t> = </a:t>
            </a:r>
            <a:r>
              <a:rPr lang="en-US" err="1"/>
              <a:t>gl_FragCoord.xy</a:t>
            </a:r>
            <a:r>
              <a:rPr lang="en-US"/>
              <a:t>/</a:t>
            </a:r>
            <a:r>
              <a:rPr lang="en-US" err="1"/>
              <a:t>u_resolution.xy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pos = vec2(</a:t>
            </a:r>
            <a:r>
              <a:rPr lang="en-US" err="1"/>
              <a:t>st</a:t>
            </a:r>
            <a:r>
              <a:rPr lang="en-US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gl_FragColor</a:t>
            </a:r>
            <a:r>
              <a:rPr lang="en-US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6915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</a:t>
            </a:r>
            <a:r>
              <a:rPr lang="en-US" err="1"/>
              <a:t>mediump</a:t>
            </a:r>
            <a:r>
              <a:rPr lang="en-US"/>
              <a:t> float;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vec2 </a:t>
            </a:r>
            <a:r>
              <a:rPr lang="en-US" err="1"/>
              <a:t>u_resolution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random(vec2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val</a:t>
            </a:r>
            <a:r>
              <a:rPr lang="en-US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(sin(</a:t>
            </a:r>
            <a:r>
              <a:rPr lang="en-US" err="1"/>
              <a:t>val</a:t>
            </a:r>
            <a:r>
              <a:rPr lang="en-US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noise (in 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i</a:t>
            </a:r>
            <a:r>
              <a:rPr lang="en-US"/>
              <a:t> = floor(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f =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Quatro cantos da </a:t>
            </a:r>
            <a:r>
              <a:rPr lang="en-US" err="1"/>
              <a:t>célula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u00 = random(</a:t>
            </a:r>
            <a:r>
              <a:rPr lang="en-US" err="1"/>
              <a:t>i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u10 = random(</a:t>
            </a:r>
            <a:r>
              <a:rPr lang="en-US" err="1"/>
              <a:t>i</a:t>
            </a:r>
            <a:r>
              <a:rPr lang="en-US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u01 = random(</a:t>
            </a:r>
            <a:r>
              <a:rPr lang="en-US" err="1"/>
              <a:t>i</a:t>
            </a:r>
            <a:r>
              <a:rPr lang="en-US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u11 = random(</a:t>
            </a:r>
            <a:r>
              <a:rPr lang="en-US" err="1"/>
              <a:t>i</a:t>
            </a:r>
            <a:r>
              <a:rPr lang="en-US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u = </a:t>
            </a:r>
            <a:r>
              <a:rPr lang="en-US" err="1"/>
              <a:t>smoothstep</a:t>
            </a:r>
            <a:r>
              <a:rPr lang="en-US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</a:t>
            </a:r>
            <a:r>
              <a:rPr lang="en-US" err="1"/>
              <a:t>Interpolação</a:t>
            </a:r>
            <a:r>
              <a:rPr lang="en-US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 = mix(u00, u10, </a:t>
            </a:r>
            <a:r>
              <a:rPr lang="en-US" err="1"/>
              <a:t>u.x</a:t>
            </a:r>
            <a:r>
              <a:rPr lang="en-US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 = mix(u01, u11, </a:t>
            </a:r>
            <a:r>
              <a:rPr lang="en-US" err="1"/>
              <a:t>u.x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mix(u0, u1, </a:t>
            </a:r>
            <a:r>
              <a:rPr lang="en-US" err="1"/>
              <a:t>u.y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st</a:t>
            </a:r>
            <a:r>
              <a:rPr lang="en-US"/>
              <a:t> = </a:t>
            </a:r>
            <a:r>
              <a:rPr lang="en-US" err="1"/>
              <a:t>gl_FragCoord.xy</a:t>
            </a:r>
            <a:r>
              <a:rPr lang="en-US"/>
              <a:t>/</a:t>
            </a:r>
            <a:r>
              <a:rPr lang="en-US" err="1"/>
              <a:t>u_resolution.xy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pos = vec2(</a:t>
            </a:r>
            <a:r>
              <a:rPr lang="en-US" err="1"/>
              <a:t>st</a:t>
            </a:r>
            <a:r>
              <a:rPr lang="en-US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gl_FragColor</a:t>
            </a:r>
            <a:r>
              <a:rPr lang="en-US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2380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bbdb026c0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bbdb026c0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fbbdb026c0_0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421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bbdb026c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bbdb026c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bbdb026c0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095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bbdb026c0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bbdb026c0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fbbdb026c0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7817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bbdb026c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bbdb026c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2" name="Google Shape;542;gfbbdb026c0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76249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b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mediump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b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</a:t>
            </a:r>
            <a:r>
              <a:rPr lang="en-US" b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célula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u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Interpolação</a:t>
            </a: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Bilinear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pos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gl_FragColor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6821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3327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bbdb026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bbdb026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fbbdb026c0_0_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55133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#ifdef GL_ES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mediump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float;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random2(vec2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vec2(dot(st,vec2(127.1,311.7)),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              dot(st,vec2(269.5,183.3)) 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return -1.0 + 2.0*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(sin(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)*43758.5453123);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float noise(vec2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floor(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 vec2 f =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Quatro cantos da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célula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u00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vec2(0.0,0.0) ), f - vec2(0.0,0.0));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u10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vec2(1.0,0.0) ), f - vec2(1.0,0.0));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u01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vec2(0.0,1.0) ), f - vec2(0.0,1.0));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u11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vec2(1.0,1.0) ), f - vec2(1.0,1.0));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Equação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quíntica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Fase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function)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= f*f*f*(f*(f*6.-15.0)+10.0);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Interpolação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Bilinear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 = mix(u00, u10,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u.x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 = mix(u01, u11,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u.x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return mix(u0, u1,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u.y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)*.5+.5;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void main() {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gl_FragCoord.xy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u_resolution.xy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= vec2(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*3.0);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n = noise(pos); 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gl_FragColor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vec4(vec3(n), 1.0);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1553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bbdb026c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bbdb026c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bbdb026c0_0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bbdb026c0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bbdb026c0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fbbdb026c0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649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298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bdb026c0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bdb026c0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bbdb026c0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7676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bbdb026c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bbdb026c0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fbbdb026c0_0_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bbdb026c0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bbdb026c0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bbdb026c0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bbdb026c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bbdb026c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bdb026c0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bbdb026c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bbdb026c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0: random noise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1: </a:t>
            </a:r>
            <a:r>
              <a:rPr lang="en-US" err="1"/>
              <a:t>perlin</a:t>
            </a:r>
            <a:r>
              <a:rPr lang="en-US"/>
              <a:t> noise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#define </a:t>
            </a:r>
            <a:r>
              <a:rPr lang="en-US" err="1"/>
              <a:t>NoiseType</a:t>
            </a:r>
            <a:r>
              <a:rPr lang="en-US"/>
              <a:t>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#define HASH_LUT_SIZE 256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#define </a:t>
            </a:r>
            <a:r>
              <a:rPr lang="en-US" err="1"/>
              <a:t>inc</a:t>
            </a:r>
            <a:r>
              <a:rPr lang="en-US"/>
              <a:t>(x) (x+1)%HASH_LUT_SIZE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kMagic</a:t>
            </a:r>
            <a:r>
              <a:rPr lang="en-US"/>
              <a:t>  = 3571.0;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Hash lookup table as defined by Ken Perlin.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This is a randomly arranged array of all numbers from 0-255 inclusive.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</a:t>
            </a:r>
            <a:r>
              <a:rPr lang="en-US" err="1"/>
              <a:t>kHashLUT</a:t>
            </a:r>
            <a:r>
              <a:rPr lang="en-US"/>
              <a:t>[] = int[HASH_LUT_SIZE](151,160,137,91,90,15,131,13,201,95,96,53,194,233,7,225,140,36,103,30,69,142,8,99,37,240,21,10,23,190,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p[2*HASH_LUT_SIZE] = int[2*HASH_LUT_SIZE](151,160,137,91,90,15,131,13,201,95,96,53,194,233,7,225,140,36,103,30,69,142,8,99,37,240,21,10,23,190,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4,150,254,138,236,205,93,222,114,67,29,24,72,243,141,128,195,78,66,215,61,156,180,151,160,137,91,90,15,131,13,201,95,96,53,194,233,7,225,140,36,103,30,69,142,8,99,37,240,21,10,23,190,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</a:t>
            </a:r>
            <a:r>
              <a:rPr lang="en-US" err="1"/>
              <a:t>RandFast</a:t>
            </a:r>
            <a:r>
              <a:rPr lang="en-US"/>
              <a:t>(vec2 </a:t>
            </a:r>
            <a:r>
              <a:rPr lang="en-US" err="1"/>
              <a:t>PixelPos</a:t>
            </a:r>
            <a:r>
              <a:rPr lang="en-US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vec2 Random2 = ( 1.0 / 4320.0 ) * </a:t>
            </a:r>
            <a:r>
              <a:rPr lang="en-US" err="1"/>
              <a:t>PixelPos</a:t>
            </a:r>
            <a:r>
              <a:rPr lang="en-US"/>
              <a:t> + vec2( 0.25, 0.0 );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ran = dot( Random2, Random2 );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float Random = </a:t>
            </a:r>
            <a:r>
              <a:rPr lang="en-US" err="1"/>
              <a:t>fract</a:t>
            </a:r>
            <a:r>
              <a:rPr lang="en-US"/>
              <a:t>( ran * </a:t>
            </a:r>
            <a:r>
              <a:rPr lang="en-US" err="1"/>
              <a:t>kMagic</a:t>
            </a:r>
            <a:r>
              <a:rPr lang="en-US"/>
              <a:t>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Random = </a:t>
            </a:r>
            <a:r>
              <a:rPr lang="en-US" err="1"/>
              <a:t>fract</a:t>
            </a:r>
            <a:r>
              <a:rPr lang="en-US"/>
              <a:t>( Random * Random * (2.0 * </a:t>
            </a:r>
            <a:r>
              <a:rPr lang="en-US" err="1"/>
              <a:t>kMagic</a:t>
            </a:r>
            <a:r>
              <a:rPr lang="en-US"/>
              <a:t>)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return Random;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Mapping(float x)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 = clamp(x, 0.0,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if(x&lt;=0.2)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if(x&lt;=0.4)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0.3;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if(x&lt;=0.6)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if(x&lt;=0.8)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0.7;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0.9;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res;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</a:t>
            </a:r>
            <a:r>
              <a:rPr lang="en-US" err="1"/>
              <a:t>FadeSmooth</a:t>
            </a:r>
            <a:r>
              <a:rPr lang="en-US"/>
              <a:t>(float x)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t = clamp(x, 0.0,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t_2 = t *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res = t_2 * t * (6.0*t_2 - 15.0*t + 10.0);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res;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RandomVector2D()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vec2(0.0,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pick a random vector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Grad(int hash, float x, float y, float z)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h = hash &amp; 15;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 = h &lt; 8 /* 0b1000 */ ? x : y;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v;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if(h &lt; 4 /* 0b0100 */)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v = 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if(h == 12 /* 0b1100 */ || h == 14 /* 0b1110*/)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v = x;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   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v = z;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((h&amp;1) == 0 ? u : -u)+((h&amp;2) == 0 ? v : -v);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PerliNoise3D(float x, float y, float z)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repeat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if(repeat &gt; 0.0)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x = mod(x,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y = mod(y,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z = mod(z,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xi = int(x) &amp; 255;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</a:t>
            </a:r>
            <a:r>
              <a:rPr lang="en-US" err="1"/>
              <a:t>yi</a:t>
            </a:r>
            <a:r>
              <a:rPr lang="en-US"/>
              <a:t> = int(y) &amp; 255;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zi = int(z) &amp; 255;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</a:t>
            </a:r>
            <a:r>
              <a:rPr lang="en-US" err="1"/>
              <a:t>xf</a:t>
            </a:r>
            <a:r>
              <a:rPr lang="en-US"/>
              <a:t> = </a:t>
            </a:r>
            <a:r>
              <a:rPr lang="en-US" err="1"/>
              <a:t>fract</a:t>
            </a:r>
            <a:r>
              <a:rPr lang="en-US"/>
              <a:t>(x);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</a:t>
            </a:r>
            <a:r>
              <a:rPr lang="en-US" err="1"/>
              <a:t>yf</a:t>
            </a:r>
            <a:r>
              <a:rPr lang="en-US"/>
              <a:t> = </a:t>
            </a:r>
            <a:r>
              <a:rPr lang="en-US" err="1"/>
              <a:t>fract</a:t>
            </a:r>
            <a:r>
              <a:rPr lang="en-US"/>
              <a:t>(y);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</a:t>
            </a:r>
            <a:r>
              <a:rPr lang="en-US" err="1"/>
              <a:t>zf</a:t>
            </a:r>
            <a:r>
              <a:rPr lang="en-US"/>
              <a:t> = </a:t>
            </a:r>
            <a:r>
              <a:rPr lang="en-US" err="1"/>
              <a:t>fract</a:t>
            </a:r>
            <a:r>
              <a:rPr lang="en-US"/>
              <a:t>(z);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 = </a:t>
            </a:r>
            <a:r>
              <a:rPr lang="en-US" err="1"/>
              <a:t>FadeSmooth</a:t>
            </a:r>
            <a:r>
              <a:rPr lang="en-US"/>
              <a:t>(</a:t>
            </a:r>
            <a:r>
              <a:rPr lang="en-US" err="1"/>
              <a:t>xf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v = </a:t>
            </a:r>
            <a:r>
              <a:rPr lang="en-US" err="1"/>
              <a:t>FadeSmooth</a:t>
            </a:r>
            <a:r>
              <a:rPr lang="en-US"/>
              <a:t>(</a:t>
            </a:r>
            <a:r>
              <a:rPr lang="en-US" err="1"/>
              <a:t>yf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w = </a:t>
            </a:r>
            <a:r>
              <a:rPr lang="en-US" err="1"/>
              <a:t>FadeSmooth</a:t>
            </a:r>
            <a:r>
              <a:rPr lang="en-US"/>
              <a:t>(</a:t>
            </a:r>
            <a:r>
              <a:rPr lang="en-US" err="1"/>
              <a:t>zf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</a:t>
            </a:r>
            <a:r>
              <a:rPr lang="en-US" err="1"/>
              <a:t>aaa</a:t>
            </a:r>
            <a:r>
              <a:rPr lang="en-US"/>
              <a:t>, aba, </a:t>
            </a:r>
            <a:r>
              <a:rPr lang="en-US" err="1"/>
              <a:t>aab</a:t>
            </a:r>
            <a:r>
              <a:rPr lang="en-US"/>
              <a:t>, abb, baa, </a:t>
            </a:r>
            <a:r>
              <a:rPr lang="en-US" err="1"/>
              <a:t>bba</a:t>
            </a:r>
            <a:r>
              <a:rPr lang="en-US"/>
              <a:t>, </a:t>
            </a:r>
            <a:r>
              <a:rPr lang="en-US" err="1"/>
              <a:t>bab</a:t>
            </a:r>
            <a:r>
              <a:rPr lang="en-US"/>
              <a:t>, </a:t>
            </a:r>
            <a:r>
              <a:rPr lang="en-US" err="1"/>
              <a:t>bbb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aaa</a:t>
            </a:r>
            <a:r>
              <a:rPr lang="en-US"/>
              <a:t> = p[p[p[    xi ]+    </a:t>
            </a:r>
            <a:r>
              <a:rPr lang="en-US" err="1"/>
              <a:t>yi</a:t>
            </a:r>
            <a:r>
              <a:rPr lang="en-US"/>
              <a:t> 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aba = p[p[p[    xi 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aab</a:t>
            </a:r>
            <a:r>
              <a:rPr lang="en-US"/>
              <a:t> = p[p[p[    xi ]+    </a:t>
            </a:r>
            <a:r>
              <a:rPr lang="en-US" err="1"/>
              <a:t>yi</a:t>
            </a:r>
            <a:r>
              <a:rPr lang="en-US"/>
              <a:t> 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abb = p[p[p[    xi 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baa = p[p[p[</a:t>
            </a:r>
            <a:r>
              <a:rPr lang="en-US" err="1"/>
              <a:t>inc</a:t>
            </a:r>
            <a:r>
              <a:rPr lang="en-US"/>
              <a:t>(xi)]+    </a:t>
            </a:r>
            <a:r>
              <a:rPr lang="en-US" err="1"/>
              <a:t>yi</a:t>
            </a:r>
            <a:r>
              <a:rPr lang="en-US"/>
              <a:t> 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bba</a:t>
            </a:r>
            <a:r>
              <a:rPr lang="en-US"/>
              <a:t> = p[p[p[</a:t>
            </a:r>
            <a:r>
              <a:rPr lang="en-US" err="1"/>
              <a:t>inc</a:t>
            </a:r>
            <a:r>
              <a:rPr lang="en-US"/>
              <a:t>(xi)]+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bab</a:t>
            </a:r>
            <a:r>
              <a:rPr lang="en-US"/>
              <a:t> = p[p[p[</a:t>
            </a:r>
            <a:r>
              <a:rPr lang="en-US" err="1"/>
              <a:t>inc</a:t>
            </a:r>
            <a:r>
              <a:rPr lang="en-US"/>
              <a:t>(xi)]+    </a:t>
            </a:r>
            <a:r>
              <a:rPr lang="en-US" err="1"/>
              <a:t>yi</a:t>
            </a:r>
            <a:r>
              <a:rPr lang="en-US"/>
              <a:t> 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bbb</a:t>
            </a:r>
            <a:r>
              <a:rPr lang="en-US"/>
              <a:t> = p[p[p[</a:t>
            </a:r>
            <a:r>
              <a:rPr lang="en-US" err="1"/>
              <a:t>inc</a:t>
            </a:r>
            <a:r>
              <a:rPr lang="en-US"/>
              <a:t>(xi)]+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x1, x2, y1, y2;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x1 = mix(Grad(</a:t>
            </a:r>
            <a:r>
              <a:rPr lang="en-US" err="1"/>
              <a:t>aaa</a:t>
            </a:r>
            <a:r>
              <a:rPr lang="en-US"/>
              <a:t>, </a:t>
            </a:r>
            <a:r>
              <a:rPr lang="en-US" err="1"/>
              <a:t>xf</a:t>
            </a:r>
            <a:r>
              <a:rPr lang="en-US"/>
              <a:t>, </a:t>
            </a:r>
            <a:r>
              <a:rPr lang="en-US" err="1"/>
              <a:t>yf</a:t>
            </a:r>
            <a:r>
              <a:rPr lang="en-US"/>
              <a:t>, </a:t>
            </a:r>
            <a:r>
              <a:rPr lang="en-US" err="1"/>
              <a:t>zf</a:t>
            </a:r>
            <a:r>
              <a:rPr lang="en-US"/>
              <a:t>), Grad(baa, xf-1.0, </a:t>
            </a:r>
            <a:r>
              <a:rPr lang="en-US" err="1"/>
              <a:t>yf</a:t>
            </a:r>
            <a:r>
              <a:rPr lang="en-US"/>
              <a:t>, </a:t>
            </a:r>
            <a:r>
              <a:rPr lang="en-US" err="1"/>
              <a:t>zf</a:t>
            </a:r>
            <a:r>
              <a:rPr lang="en-US"/>
              <a:t>), u);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x2 = mix(Grad(aba, </a:t>
            </a:r>
            <a:r>
              <a:rPr lang="en-US" err="1"/>
              <a:t>xf</a:t>
            </a:r>
            <a:r>
              <a:rPr lang="en-US"/>
              <a:t>, yf-1.0, </a:t>
            </a:r>
            <a:r>
              <a:rPr lang="en-US" err="1"/>
              <a:t>zf</a:t>
            </a:r>
            <a:r>
              <a:rPr lang="en-US"/>
              <a:t>), Grad(</a:t>
            </a:r>
            <a:r>
              <a:rPr lang="en-US" err="1"/>
              <a:t>bba</a:t>
            </a:r>
            <a:r>
              <a:rPr lang="en-US"/>
              <a:t>, xf-1.0, yf-1.0, </a:t>
            </a:r>
            <a:r>
              <a:rPr lang="en-US" err="1"/>
              <a:t>zf</a:t>
            </a:r>
            <a:r>
              <a:rPr lang="en-US"/>
              <a:t>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y1 = mix(x1, x2, v);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x1 = mix(Grad(</a:t>
            </a:r>
            <a:r>
              <a:rPr lang="en-US" err="1"/>
              <a:t>aab</a:t>
            </a:r>
            <a:r>
              <a:rPr lang="en-US"/>
              <a:t>, </a:t>
            </a:r>
            <a:r>
              <a:rPr lang="en-US" err="1"/>
              <a:t>xf</a:t>
            </a:r>
            <a:r>
              <a:rPr lang="en-US"/>
              <a:t>, </a:t>
            </a:r>
            <a:r>
              <a:rPr lang="en-US" err="1"/>
              <a:t>yf</a:t>
            </a:r>
            <a:r>
              <a:rPr lang="en-US"/>
              <a:t>, zf-1.0), Grad(</a:t>
            </a:r>
            <a:r>
              <a:rPr lang="en-US" err="1"/>
              <a:t>bab</a:t>
            </a:r>
            <a:r>
              <a:rPr lang="en-US"/>
              <a:t>, xf-1.0, </a:t>
            </a:r>
            <a:r>
              <a:rPr lang="en-US" err="1"/>
              <a:t>yf</a:t>
            </a:r>
            <a:r>
              <a:rPr lang="en-US"/>
              <a:t>, zf-1.0),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x2 = mix(Grad(abb, </a:t>
            </a:r>
            <a:r>
              <a:rPr lang="en-US" err="1"/>
              <a:t>xf</a:t>
            </a:r>
            <a:r>
              <a:rPr lang="en-US"/>
              <a:t>, yf-1.0, zf-1.0), Grad(</a:t>
            </a:r>
            <a:r>
              <a:rPr lang="en-US" err="1"/>
              <a:t>bbb</a:t>
            </a:r>
            <a:r>
              <a:rPr lang="en-US"/>
              <a:t>, xf-1.0, yf-1.0, zf-1.0),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y2 = mix (x1, x2, v);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(mix(y1, y2, w)+1.0)/2.0;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 / </a:t>
            </a:r>
            <a:r>
              <a:rPr lang="en-US" err="1"/>
              <a:t>iResolution.y</a:t>
            </a:r>
            <a:r>
              <a:rPr lang="en-US"/>
              <a:t>;     // keep the original aspect ratio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 / </a:t>
            </a:r>
            <a:r>
              <a:rPr lang="en-US" err="1"/>
              <a:t>iResolution.xy</a:t>
            </a:r>
            <a:r>
              <a:rPr lang="en-US"/>
              <a:t>; // normalize </a:t>
            </a:r>
            <a:r>
              <a:rPr lang="en-US" err="1"/>
              <a:t>uv</a:t>
            </a:r>
            <a:r>
              <a:rPr lang="en-US"/>
              <a:t> to [0,1] but distort the original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noise_uv</a:t>
            </a:r>
            <a:r>
              <a:rPr lang="en-US"/>
              <a:t> = </a:t>
            </a:r>
            <a:r>
              <a:rPr lang="en-US" err="1"/>
              <a:t>uv</a:t>
            </a:r>
            <a:r>
              <a:rPr lang="en-US"/>
              <a:t> + vec2(</a:t>
            </a:r>
            <a:r>
              <a:rPr lang="en-US" err="1"/>
              <a:t>iTime</a:t>
            </a:r>
            <a:r>
              <a:rPr lang="en-US"/>
              <a:t>) * 0.1;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res = PerliNoise3D(10.0*</a:t>
            </a:r>
            <a:r>
              <a:rPr lang="en-US" err="1"/>
              <a:t>noise_uv.x</a:t>
            </a:r>
            <a:r>
              <a:rPr lang="en-US"/>
              <a:t>, 10.0*</a:t>
            </a:r>
            <a:r>
              <a:rPr lang="en-US" err="1"/>
              <a:t>noise_uv.y</a:t>
            </a:r>
            <a:r>
              <a:rPr lang="en-US"/>
              <a:t>, 0.0);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NoiseType</a:t>
            </a:r>
            <a:r>
              <a:rPr lang="en-US"/>
              <a:t>==0)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</a:t>
            </a:r>
            <a:r>
              <a:rPr lang="en-US" err="1"/>
              <a:t>RandFast</a:t>
            </a:r>
            <a:r>
              <a:rPr lang="en-US"/>
              <a:t>(</a:t>
            </a:r>
            <a:r>
              <a:rPr lang="en-US" err="1"/>
              <a:t>fragCoord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</a:t>
            </a:r>
            <a:r>
              <a:rPr lang="en-US" err="1"/>
              <a:t>NoiseType</a:t>
            </a:r>
            <a:r>
              <a:rPr lang="en-US"/>
              <a:t>==1)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if(</a:t>
            </a:r>
            <a:r>
              <a:rPr lang="en-US" err="1"/>
              <a:t>uv.x</a:t>
            </a:r>
            <a:r>
              <a:rPr lang="en-US"/>
              <a:t> * </a:t>
            </a:r>
            <a:r>
              <a:rPr lang="en-US" err="1"/>
              <a:t>iResolution.y</a:t>
            </a:r>
            <a:r>
              <a:rPr lang="en-US"/>
              <a:t> &lt; (0.5-0.002)*</a:t>
            </a:r>
            <a:r>
              <a:rPr lang="en-US" err="1"/>
              <a:t>iResolution.x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res = Mapping(res);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else if(</a:t>
            </a:r>
            <a:r>
              <a:rPr lang="en-US" err="1"/>
              <a:t>uv.x</a:t>
            </a:r>
            <a:r>
              <a:rPr lang="en-US"/>
              <a:t> * </a:t>
            </a:r>
            <a:r>
              <a:rPr lang="en-US" err="1"/>
              <a:t>iResolution.y</a:t>
            </a:r>
            <a:r>
              <a:rPr lang="en-US"/>
              <a:t> &gt; (0.5+0.002)*</a:t>
            </a:r>
            <a:r>
              <a:rPr lang="en-US" err="1"/>
              <a:t>iResolution.x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// do nothing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else{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// </a:t>
            </a:r>
            <a:r>
              <a:rPr lang="en-US" err="1"/>
              <a:t>seperator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fragColor</a:t>
            </a:r>
            <a:r>
              <a:rPr lang="en-US"/>
              <a:t> = vec4(vec3(res),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684" name="Google Shape;684;gfbbdb026c0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www.shadertoy.com</a:t>
            </a:r>
            <a:r>
              <a:rPr lang="pt-BR"/>
              <a:t>/</a:t>
            </a:r>
            <a:r>
              <a:rPr lang="pt-BR" err="1"/>
              <a:t>view</a:t>
            </a:r>
            <a:r>
              <a:rPr lang="pt-BR"/>
              <a:t>/</a:t>
            </a:r>
            <a:r>
              <a:rPr lang="pt-BR" err="1"/>
              <a:t>DlKGDd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2578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bbdb026c0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bbdb026c0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bbdb026c0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712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6b74bae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f6b74ba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www.shadertoy.com</a:t>
            </a:r>
            <a:r>
              <a:rPr lang="pt-BR"/>
              <a:t>/</a:t>
            </a:r>
            <a:r>
              <a:rPr lang="pt-BR" err="1"/>
              <a:t>view</a:t>
            </a:r>
            <a:r>
              <a:rPr lang="pt-BR"/>
              <a:t>/</a:t>
            </a:r>
            <a:r>
              <a:rPr lang="pt-BR" err="1"/>
              <a:t>DlKGDd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834100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6254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854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bdb026c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bbdb026c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fbbdb026c0_0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bbdb026c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bbdb026c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fbbdb026c0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7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C15D31F7-DB23-7CC2-1EC0-70FC1AAEF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>
            <a:extLst>
              <a:ext uri="{FF2B5EF4-FFF2-40B4-BE49-F238E27FC236}">
                <a16:creationId xmlns:a16="http://schemas.microsoft.com/office/drawing/2014/main" id="{EE05AAB0-FCC8-2139-1E29-12B269EC7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>
            <a:extLst>
              <a:ext uri="{FF2B5EF4-FFF2-40B4-BE49-F238E27FC236}">
                <a16:creationId xmlns:a16="http://schemas.microsoft.com/office/drawing/2014/main" id="{300A6BA4-50F2-A87F-B1D8-D20B8C412A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>
            <a:extLst>
              <a:ext uri="{FF2B5EF4-FFF2-40B4-BE49-F238E27FC236}">
                <a16:creationId xmlns:a16="http://schemas.microsoft.com/office/drawing/2014/main" id="{FC6B3731-ADB4-B853-FA2E-538081BC1B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586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94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10/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10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hack.com/post/getting-creative-with-perlin-noise-fields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hyperlink" Target="https://www.aaa-studio.eu/furryball4help/index.html?Tutorial93ProceduralTextures.html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www.youtube.com/watch?v=n6eaQqKb4y0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11" Type="http://schemas.openxmlformats.org/officeDocument/2006/relationships/hyperlink" Target="https://www.researchgate.net/figure/Seven-layers-of-stacked-Perlin-noise-patterns-left-and-the-resulting-terrain-right_fig2_274384740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www.tvpaint.com/forum/viewtopic.php?t=11197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github.com/BrutPitt/PerlinNoise4D" TargetMode="External"/><Relationship Id="rId14" Type="http://schemas.openxmlformats.org/officeDocument/2006/relationships/hyperlink" Target="https://www.cs.umd.edu/class/fall2018/cmsc425/Lects/lect14-perlin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atah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9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://fataho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hyperlink" Target="https://thebookofshaders.com/10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mrl.cs.nyu.edu/~perlin/paper445.pdf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perlin/noise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://mrl.nyu.edu/~perlin/paper445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dertoy.com/view/NlKBzm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commons.wikimedia.org/wiki/User:Alejo2083/Pictures_enginee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4XXfW8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pt.khanacademy.org/computing/computer-programming/programming-natural-simulations/programming-noise/a/perlin-noi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sz="1650"/>
              <a:t>Aleatoriedade e Ruídos</a:t>
            </a:r>
            <a:endParaRPr sz="16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B37C9616-4B44-F320-BE5B-C3EE37D2C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3F4347A3-30DF-682C-B790-B06498CF38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139515-B0D5-5D72-C3EF-88C505D6D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45817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noProof="1"/>
              <a:t>Como ficará a tela agora? </a:t>
            </a:r>
          </a:p>
        </p:txBody>
      </p:sp>
      <p:sp>
        <p:nvSpPr>
          <p:cNvPr id="295" name="Google Shape;295;p28">
            <a:extLst>
              <a:ext uri="{FF2B5EF4-FFF2-40B4-BE49-F238E27FC236}">
                <a16:creationId xmlns:a16="http://schemas.microsoft.com/office/drawing/2014/main" id="{F7A71E9B-AB16-6138-68C1-C64E2CCC00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DF2C2-F733-AE90-B6B8-429DF9CF8835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88942-D715-4035-58EC-770FE10337CC}"/>
              </a:ext>
            </a:extLst>
          </p:cNvPr>
          <p:cNvSpPr txBox="1"/>
          <p:nvPr/>
        </p:nvSpPr>
        <p:spPr>
          <a:xfrm>
            <a:off x="344827" y="1404456"/>
            <a:ext cx="5519945" cy="2585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(vec2 st) {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 val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(st.xy,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(val)*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 vec4 fragColor, </a:t>
            </a:r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vec2 fragCoord){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st = fragCoord.xy/iResolution.xy;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st *=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fpos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(fpos,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" name="Picture 2" descr="A green and red squares&#10;&#10;Description automatically generated">
            <a:extLst>
              <a:ext uri="{FF2B5EF4-FFF2-40B4-BE49-F238E27FC236}">
                <a16:creationId xmlns:a16="http://schemas.microsoft.com/office/drawing/2014/main" id="{073C3EB4-D6C9-988F-597B-69D49A52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28754"/>
          <a:stretch/>
        </p:blipFill>
        <p:spPr>
          <a:xfrm>
            <a:off x="5965649" y="1388128"/>
            <a:ext cx="2833523" cy="28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B15CA19-141D-80C3-5B4B-98761F89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3"/>
            <a:ext cx="7748832" cy="276724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91748211-6E74-2980-63CC-68FA7511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aleatórias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5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/>
              <a:t>Como você acha que ficaria agora?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493368"/>
            <a:ext cx="7748832" cy="764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inteiro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fpos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 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fração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mix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fpos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304E70-C03A-2A48-25F2-59C389A89FD4}"/>
              </a:ext>
            </a:extLst>
          </p:cNvPr>
          <p:cNvGrpSpPr/>
          <p:nvPr/>
        </p:nvGrpSpPr>
        <p:grpSpPr>
          <a:xfrm>
            <a:off x="332448" y="1951591"/>
            <a:ext cx="3178008" cy="2528254"/>
            <a:chOff x="332448" y="1951591"/>
            <a:chExt cx="3178008" cy="252825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FF0BF01-E8E4-C603-938A-ADD68188C231}"/>
                </a:ext>
              </a:extLst>
            </p:cNvPr>
            <p:cNvCxnSpPr>
              <a:cxnSpLocks/>
            </p:cNvCxnSpPr>
            <p:nvPr/>
          </p:nvCxnSpPr>
          <p:spPr>
            <a:xfrm>
              <a:off x="513847" y="4361792"/>
              <a:ext cx="25551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40367B-B21A-E819-7416-0382E2591D4E}"/>
                </a:ext>
              </a:extLst>
            </p:cNvPr>
            <p:cNvSpPr txBox="1"/>
            <p:nvPr/>
          </p:nvSpPr>
          <p:spPr>
            <a:xfrm>
              <a:off x="3005960" y="4202846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st.x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066FBE6-A8AB-34CB-C7DD-D50C087E1E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47" y="2191405"/>
              <a:ext cx="0" cy="2180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2416A8-5A9A-2CBD-6235-A2682E50AE27}"/>
                </a:ext>
              </a:extLst>
            </p:cNvPr>
            <p:cNvSpPr txBox="1"/>
            <p:nvPr/>
          </p:nvSpPr>
          <p:spPr>
            <a:xfrm>
              <a:off x="332448" y="1951591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rnd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36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4B4D2FC9-57D8-1988-4A90-5AAE2B08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6EBED3BD-AB89-9287-C840-7B31690EB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6F0D1A-CC26-9D30-7E52-E0993375E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45817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noProof="1"/>
              <a:t>E agora? </a:t>
            </a:r>
          </a:p>
        </p:txBody>
      </p:sp>
      <p:sp>
        <p:nvSpPr>
          <p:cNvPr id="295" name="Google Shape;295;p28">
            <a:extLst>
              <a:ext uri="{FF2B5EF4-FFF2-40B4-BE49-F238E27FC236}">
                <a16:creationId xmlns:a16="http://schemas.microsoft.com/office/drawing/2014/main" id="{3DC795FE-6D50-1A26-3623-9AF690C0FB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87792-0130-0FA1-A9F4-CB73F7E3E21A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473EF-5598-3A90-DEDD-7DA368D6C90F}"/>
              </a:ext>
            </a:extLst>
          </p:cNvPr>
          <p:cNvSpPr txBox="1"/>
          <p:nvPr/>
        </p:nvSpPr>
        <p:spPr>
          <a:xfrm>
            <a:off x="344827" y="1404456"/>
            <a:ext cx="5519945" cy="2585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(st.xy,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300" b="1" noProof="0" dirty="0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)*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 vec4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0" dirty="0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fragCoord.xy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iResolution.xy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*= 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smoothstep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(0.,1.,fpos), 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 descr="A green and red squares&#10;&#10;Description automatically generated">
            <a:extLst>
              <a:ext uri="{FF2B5EF4-FFF2-40B4-BE49-F238E27FC236}">
                <a16:creationId xmlns:a16="http://schemas.microsoft.com/office/drawing/2014/main" id="{D983E07B-69D2-C07F-42B1-46A2F6B8CF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749"/>
          <a:stretch/>
        </p:blipFill>
        <p:spPr>
          <a:xfrm>
            <a:off x="5965648" y="1388128"/>
            <a:ext cx="2833523" cy="282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E19E7781-636C-8B87-52BA-F70116E8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3A2F5CA-299C-1908-4ADB-28FF7396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aleatórias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5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/>
              <a:t>E agora?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514392"/>
            <a:ext cx="7748832" cy="764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inteiro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fpos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 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fração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mix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smoothstep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(0.,1.,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fpos)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37AAAA22-68D1-A466-ED13-CC648A5FF198}"/>
              </a:ext>
            </a:extLst>
          </p:cNvPr>
          <p:cNvGrpSpPr/>
          <p:nvPr/>
        </p:nvGrpSpPr>
        <p:grpSpPr>
          <a:xfrm>
            <a:off x="332448" y="1951591"/>
            <a:ext cx="3178008" cy="2528254"/>
            <a:chOff x="332448" y="1951591"/>
            <a:chExt cx="3178008" cy="2528254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0BB58D2-DAE4-3AE7-48EB-1C1C84010EFF}"/>
                </a:ext>
              </a:extLst>
            </p:cNvPr>
            <p:cNvCxnSpPr>
              <a:cxnSpLocks/>
            </p:cNvCxnSpPr>
            <p:nvPr/>
          </p:nvCxnSpPr>
          <p:spPr>
            <a:xfrm>
              <a:off x="513847" y="4361792"/>
              <a:ext cx="25551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17DE3E3-B994-BB3E-A804-881BA67B8FCC}"/>
                </a:ext>
              </a:extLst>
            </p:cNvPr>
            <p:cNvSpPr txBox="1"/>
            <p:nvPr/>
          </p:nvSpPr>
          <p:spPr>
            <a:xfrm>
              <a:off x="3005960" y="4202846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st.x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D307C3E-AD72-9CCB-5F29-E2380F7389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47" y="2191405"/>
              <a:ext cx="0" cy="2180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7E0CB24-EFD9-C42D-8DAB-3E6A9D671945}"/>
                </a:ext>
              </a:extLst>
            </p:cNvPr>
            <p:cNvSpPr txBox="1"/>
            <p:nvPr/>
          </p:nvSpPr>
          <p:spPr>
            <a:xfrm>
              <a:off x="332448" y="1951591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rnd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28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Perlin Noise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5144100" cy="37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Geração aleatória de valores 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Função n-dimensional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Completa aleatoriedade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Coerência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25" y="1333492"/>
            <a:ext cx="3394499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Gera padrões mais orgânicos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Percebe-se uma certa suavidade interna</a:t>
            </a:r>
            <a:endParaRPr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88" y="1965250"/>
            <a:ext cx="2943526" cy="29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88" y="1965250"/>
            <a:ext cx="2943526" cy="2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2992000" y="5401275"/>
            <a:ext cx="54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https://sighack.com/post/getting-creative-with-perlin-noise-fields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95099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5" y="3586722"/>
            <a:ext cx="2230899" cy="1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78" y="1130998"/>
            <a:ext cx="3385846" cy="16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5" y="1449650"/>
            <a:ext cx="2316500" cy="133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60025" y="1127864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rugosidades</a:t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260025" y="3259217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nuvens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7579725" y="77968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975" y="3617322"/>
            <a:ext cx="2999349" cy="16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5179375" y="326621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caustics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72275" y="4896361"/>
            <a:ext cx="2465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7"/>
              </a:rPr>
              <a:t>https://www.youtube.com/watch?v=n6eaQqKb4y0</a:t>
            </a:r>
            <a:endParaRPr sz="8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0537" y="3515816"/>
            <a:ext cx="1590275" cy="1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2768513" y="5050780"/>
            <a:ext cx="21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https://github.com/BrutPitt/PerlinNoise4D</a:t>
            </a:r>
            <a:endParaRPr sz="800"/>
          </a:p>
        </p:txBody>
      </p:sp>
      <p:sp>
        <p:nvSpPr>
          <p:cNvPr id="375" name="Google Shape;375;p34"/>
          <p:cNvSpPr txBox="1"/>
          <p:nvPr/>
        </p:nvSpPr>
        <p:spPr>
          <a:xfrm>
            <a:off x="5097775" y="5398100"/>
            <a:ext cx="3704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https://www.tvpaint.com/forum/viewtopic.php?t=11197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5638250" y="2774624"/>
            <a:ext cx="32379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1"/>
              </a:rPr>
              <a:t>Fig. 2. Seven layers of stacked Perlin noise patterns (left) and the...</a:t>
            </a:r>
            <a:endParaRPr sz="800"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613" y="1703264"/>
            <a:ext cx="191148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4432163" y="2624187"/>
            <a:ext cx="931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3"/>
              </a:rPr>
              <a:t>FurryBall 4.8</a:t>
            </a:r>
            <a:endParaRPr sz="800"/>
          </a:p>
        </p:txBody>
      </p:sp>
      <p:sp>
        <p:nvSpPr>
          <p:cNvPr id="379" name="Google Shape;379;p34"/>
          <p:cNvSpPr txBox="1"/>
          <p:nvPr/>
        </p:nvSpPr>
        <p:spPr>
          <a:xfrm>
            <a:off x="111550" y="2861542"/>
            <a:ext cx="30000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4"/>
              </a:rPr>
              <a:t>CMSC 425: Lecture 14 Procedural Generation: Perlin Noise</a:t>
            </a:r>
            <a:endParaRPr sz="800"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usando Perlin Noise</a:t>
            </a: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t="18354"/>
          <a:stretch/>
        </p:blipFill>
        <p:spPr>
          <a:xfrm>
            <a:off x="2657113" y="2084975"/>
            <a:ext cx="3648075" cy="1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Parametrizada</a:t>
            </a:r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função noise(t)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2247916" y="1970943"/>
            <a:ext cx="5010459" cy="1840454"/>
            <a:chOff x="2234791" y="1327918"/>
            <a:chExt cx="5010459" cy="1840454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2644000" y="2765725"/>
              <a:ext cx="3976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2643988" y="1347025"/>
              <a:ext cx="0" cy="14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4" name="Google Shape;414;p37"/>
            <p:cNvSpPr txBox="1"/>
            <p:nvPr/>
          </p:nvSpPr>
          <p:spPr>
            <a:xfrm>
              <a:off x="4245250" y="2706672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t</a:t>
              </a:r>
              <a:endParaRPr sz="2000"/>
            </a:p>
          </p:txBody>
        </p:sp>
        <p:sp>
          <p:nvSpPr>
            <p:cNvPr id="415" name="Google Shape;415;p37"/>
            <p:cNvSpPr txBox="1"/>
            <p:nvPr/>
          </p:nvSpPr>
          <p:spPr>
            <a:xfrm rot="-5400000">
              <a:off x="1855291" y="1707418"/>
              <a:ext cx="122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valores</a:t>
              </a:r>
              <a:endParaRPr sz="2000"/>
            </a:p>
          </p:txBody>
        </p:sp>
      </p:grpSp>
      <p:sp>
        <p:nvSpPr>
          <p:cNvPr id="416" name="Google Shape;416;p37"/>
          <p:cNvSpPr txBox="1">
            <a:spLocks noGrp="1"/>
          </p:cNvSpPr>
          <p:nvPr>
            <p:ph type="body" idx="1"/>
          </p:nvPr>
        </p:nvSpPr>
        <p:spPr>
          <a:xfrm>
            <a:off x="474900" y="4534559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amostrando sobre a função.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 rot="10800000" flipH="1">
            <a:off x="3575350" y="31726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 rot="10800000" flipH="1">
            <a:off x="4209625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 rot="10800000" flipH="1">
            <a:off x="4843900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 rot="10800000" flipH="1">
            <a:off x="5478175" y="3096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112450" y="2715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2794575" y="26516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01260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3230625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44865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3666675" y="2575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3884700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4102725" y="2194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 em 2D</a:t>
            </a:r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255"/>
            <a:ext cx="8839200" cy="317647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Explicações da Implementação do Perlin Noise</a:t>
            </a: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Passos básicos:</a:t>
            </a:r>
            <a:endParaRPr sz="24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Definição do grid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Produto escalar do gradiente semi-aleatórios e vetores de distância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pt-BR" sz="2200"/>
              <a:t>Interpolação dos produtos escalares</a:t>
            </a:r>
            <a:endParaRPr sz="220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Aleatoriedade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98004" cy="4496159"/>
          </a:xfrm>
        </p:spPr>
        <p:txBody>
          <a:bodyPr/>
          <a:lstStyle/>
          <a:p>
            <a:r>
              <a:rPr lang="pt-BR"/>
              <a:t>Computadores convencionais não geram números realmente aleatórios, porém podemos criar situações que simulam isso.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316736" y="4451147"/>
            <a:ext cx="30838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CE0F4-3F03-89C4-B80F-63592510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1936524"/>
            <a:ext cx="6510528" cy="2325027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5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Imagem de referência para desenharmos</a:t>
            </a:r>
            <a:endParaRPr dirty="0"/>
          </a:p>
        </p:txBody>
      </p:sp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7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 exemplo vamos usar uma imagem de 15x15 pixels.</a:t>
            </a:r>
            <a:endParaRPr dirty="0"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75" y="2171600"/>
            <a:ext cx="3040750" cy="3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25AFA8-44B7-B388-E228-B896725D58D2}"/>
              </a:ext>
            </a:extLst>
          </p:cNvPr>
          <p:cNvGrpSpPr/>
          <p:nvPr/>
        </p:nvGrpSpPr>
        <p:grpSpPr>
          <a:xfrm>
            <a:off x="5694828" y="1994219"/>
            <a:ext cx="1950310" cy="550637"/>
            <a:chOff x="5694828" y="1994219"/>
            <a:chExt cx="1950310" cy="5506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C0CF34-9E68-C93F-C8F0-C768075A3B7E}"/>
                </a:ext>
              </a:extLst>
            </p:cNvPr>
            <p:cNvSpPr txBox="1"/>
            <p:nvPr/>
          </p:nvSpPr>
          <p:spPr>
            <a:xfrm>
              <a:off x="6759019" y="1994219"/>
              <a:ext cx="886119" cy="30777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um pixel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52AC98-5E00-EBD9-83F6-4DDB6E76B06C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957740" y="2148108"/>
              <a:ext cx="801279" cy="27181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363745-5B49-F73A-5CEB-BC9BCD105C6A}"/>
                </a:ext>
              </a:extLst>
            </p:cNvPr>
            <p:cNvSpPr/>
            <p:nvPr/>
          </p:nvSpPr>
          <p:spPr>
            <a:xfrm>
              <a:off x="5694828" y="2336426"/>
              <a:ext cx="215153" cy="2084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Definição do Grid com valores aleatórios</a:t>
            </a:r>
            <a:endParaRPr dirty="0"/>
          </a:p>
        </p:txBody>
      </p:sp>
      <p:sp>
        <p:nvSpPr>
          <p:cNvPr id="471" name="Google Shape;471;p42"/>
          <p:cNvSpPr txBox="1">
            <a:spLocks noGrp="1"/>
          </p:cNvSpPr>
          <p:nvPr>
            <p:ph type="body" idx="1"/>
          </p:nvPr>
        </p:nvSpPr>
        <p:spPr>
          <a:xfrm>
            <a:off x="390550" y="838973"/>
            <a:ext cx="8428200" cy="1380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subdivisão é gerada para identificar os valores aleatórios. No caso os pontos violetas são os valores aleatórios.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Aqui temos um grid de 4x4. </a:t>
            </a:r>
            <a:endParaRPr dirty="0"/>
          </a:p>
        </p:txBody>
      </p:sp>
      <p:sp>
        <p:nvSpPr>
          <p:cNvPr id="472" name="Google Shape;47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87" y="2172725"/>
            <a:ext cx="3008600" cy="30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BD15FA-5AC8-0D62-7B4C-FDE646E21065}"/>
              </a:ext>
            </a:extLst>
          </p:cNvPr>
          <p:cNvGrpSpPr/>
          <p:nvPr/>
        </p:nvGrpSpPr>
        <p:grpSpPr>
          <a:xfrm>
            <a:off x="237450" y="2394408"/>
            <a:ext cx="2863969" cy="2637534"/>
            <a:chOff x="237450" y="2394408"/>
            <a:chExt cx="2863969" cy="26375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155A7E-30BA-AAF8-B91D-8070FD6AFDFC}"/>
                </a:ext>
              </a:extLst>
            </p:cNvPr>
            <p:cNvSpPr txBox="1"/>
            <p:nvPr/>
          </p:nvSpPr>
          <p:spPr>
            <a:xfrm>
              <a:off x="237450" y="3076892"/>
              <a:ext cx="1637907" cy="73866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Cada um desses vértices tem um valor aleatório.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C8AFFA8-C6DC-3943-DCB3-47C1E160924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1875357" y="2394408"/>
              <a:ext cx="1226062" cy="10518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1528DA-2B0D-9208-DD95-8E4DA67A89C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875357" y="3271101"/>
              <a:ext cx="1226062" cy="17512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61FDE8-C230-A797-C85F-146B1605780F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68155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56AF6-B074-9B6F-7D55-C40FC60661A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158571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Calculando um valor na célula de um grid</a:t>
            </a:r>
            <a:endParaRPr dirty="0"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3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pic>
        <p:nvPicPr>
          <p:cNvPr id="3" name="Picture 2" descr="A grid with a red square&#10;&#10;Description automatically generated with low confidence">
            <a:extLst>
              <a:ext uri="{FF2B5EF4-FFF2-40B4-BE49-F238E27FC236}">
                <a16:creationId xmlns:a16="http://schemas.microsoft.com/office/drawing/2014/main" id="{EC87DBD0-28AA-7318-E707-FEC44283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1546443"/>
            <a:ext cx="2400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2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Filtro </a:t>
            </a:r>
            <a:r>
              <a:rPr lang="pt-BR" err="1"/>
              <a:t>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EA9A-4364-7088-172F-1252C09F1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Interpolação Linear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8C59E-E89E-DAC2-8B10-CE193866B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800629"/>
          </a:xfrm>
        </p:spPr>
        <p:txBody>
          <a:bodyPr/>
          <a:lstStyle/>
          <a:p>
            <a:r>
              <a:rPr lang="pt-BR" noProof="0" dirty="0"/>
              <a:t>Qual o valor do ponto?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C0C56F-6A4E-8FBC-08C4-BC4BEC4A54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C21D37C-A106-9A8C-9EE1-0AA4AFFEB59F}"/>
              </a:ext>
            </a:extLst>
          </p:cNvPr>
          <p:cNvCxnSpPr/>
          <p:nvPr/>
        </p:nvCxnSpPr>
        <p:spPr>
          <a:xfrm>
            <a:off x="1944415" y="2196048"/>
            <a:ext cx="4666593" cy="0"/>
          </a:xfrm>
          <a:prstGeom prst="line">
            <a:avLst/>
          </a:prstGeom>
          <a:ln w="57150" cap="rnd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A35A166-A4E0-DFDF-7659-063E239F5D60}"/>
              </a:ext>
            </a:extLst>
          </p:cNvPr>
          <p:cNvSpPr txBox="1"/>
          <p:nvPr/>
        </p:nvSpPr>
        <p:spPr>
          <a:xfrm>
            <a:off x="1558160" y="1958077"/>
            <a:ext cx="375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BE993-3009-9645-F93E-9624E02C6F7E}"/>
              </a:ext>
            </a:extLst>
          </p:cNvPr>
          <p:cNvSpPr txBox="1"/>
          <p:nvPr/>
        </p:nvSpPr>
        <p:spPr>
          <a:xfrm>
            <a:off x="6734506" y="1958076"/>
            <a:ext cx="3757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2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88B23BA-D0A1-9B24-CD09-F313BA95337F}"/>
              </a:ext>
            </a:extLst>
          </p:cNvPr>
          <p:cNvGrpSpPr/>
          <p:nvPr/>
        </p:nvGrpSpPr>
        <p:grpSpPr>
          <a:xfrm>
            <a:off x="1937214" y="2372628"/>
            <a:ext cx="4680994" cy="683149"/>
            <a:chOff x="1842620" y="3119477"/>
            <a:chExt cx="4680994" cy="683149"/>
          </a:xfrm>
        </p:grpSpPr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B70F731-4043-05D7-C37B-3029D98D4119}"/>
                </a:ext>
              </a:extLst>
            </p:cNvPr>
            <p:cNvSpPr/>
            <p:nvPr/>
          </p:nvSpPr>
          <p:spPr>
            <a:xfrm rot="16200000">
              <a:off x="3171130" y="1790968"/>
              <a:ext cx="138731" cy="2795751"/>
            </a:xfrm>
            <a:prstGeom prst="leftBrace">
              <a:avLst>
                <a:gd name="adj1" fmla="val 8166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C0BF665F-AA5A-A132-EB0D-6052FACBE2E5}"/>
                </a:ext>
              </a:extLst>
            </p:cNvPr>
            <p:cNvSpPr/>
            <p:nvPr/>
          </p:nvSpPr>
          <p:spPr>
            <a:xfrm rot="16200000">
              <a:off x="5518827" y="2253421"/>
              <a:ext cx="138731" cy="1870843"/>
            </a:xfrm>
            <a:prstGeom prst="leftBrace">
              <a:avLst>
                <a:gd name="adj1" fmla="val 8166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82BE77C-6AA7-100E-D33A-B3467DDFB09A}"/>
                </a:ext>
              </a:extLst>
            </p:cNvPr>
            <p:cNvSpPr txBox="1"/>
            <p:nvPr/>
          </p:nvSpPr>
          <p:spPr>
            <a:xfrm>
              <a:off x="2945527" y="3279406"/>
              <a:ext cx="6174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60%</a:t>
              </a:r>
            </a:p>
            <a:p>
              <a:pPr algn="ctr"/>
              <a:r>
                <a:rPr lang="en-US" dirty="0"/>
                <a:t>(0,6)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5FFC301-DAC5-C4B6-F7A2-4FC5CA597505}"/>
                </a:ext>
              </a:extLst>
            </p:cNvPr>
            <p:cNvSpPr txBox="1"/>
            <p:nvPr/>
          </p:nvSpPr>
          <p:spPr>
            <a:xfrm>
              <a:off x="5279451" y="3258208"/>
              <a:ext cx="6174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40%</a:t>
              </a:r>
            </a:p>
            <a:p>
              <a:pPr algn="ctr"/>
              <a:r>
                <a:rPr lang="en-US" dirty="0"/>
                <a:t>(0,4)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89DAE0-86FD-02D7-A635-E10E09E1524B}"/>
              </a:ext>
            </a:extLst>
          </p:cNvPr>
          <p:cNvGrpSpPr/>
          <p:nvPr/>
        </p:nvGrpSpPr>
        <p:grpSpPr>
          <a:xfrm>
            <a:off x="4537843" y="1639614"/>
            <a:ext cx="416471" cy="672224"/>
            <a:chOff x="4537843" y="1639614"/>
            <a:chExt cx="416471" cy="672224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094C516-830A-330C-2A56-B0540BC3C029}"/>
                </a:ext>
              </a:extLst>
            </p:cNvPr>
            <p:cNvSpPr/>
            <p:nvPr/>
          </p:nvSpPr>
          <p:spPr>
            <a:xfrm>
              <a:off x="4635064" y="2089807"/>
              <a:ext cx="222031" cy="22203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F96B7F8-47B4-D744-EF7C-C75433EF0532}"/>
                </a:ext>
              </a:extLst>
            </p:cNvPr>
            <p:cNvSpPr txBox="1"/>
            <p:nvPr/>
          </p:nvSpPr>
          <p:spPr>
            <a:xfrm>
              <a:off x="4537843" y="1639614"/>
              <a:ext cx="4164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?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5E98C0-478B-9A70-A935-75D41BF3829B}"/>
                  </a:ext>
                </a:extLst>
              </p:cNvPr>
              <p:cNvSpPr txBox="1"/>
              <p:nvPr/>
            </p:nvSpPr>
            <p:spPr>
              <a:xfrm>
                <a:off x="2921195" y="3511828"/>
                <a:ext cx="33016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35E98C0-478B-9A70-A935-75D41BF38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195" y="3511828"/>
                <a:ext cx="3301609" cy="430887"/>
              </a:xfrm>
              <a:prstGeom prst="rect">
                <a:avLst/>
              </a:prstGeom>
              <a:blipFill>
                <a:blip r:embed="rId3"/>
                <a:stretch>
                  <a:fillRect l="-382" t="-5714" r="-3435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5453C5-AA53-2DC3-5E54-B2ACEF8A6FC9}"/>
                  </a:ext>
                </a:extLst>
              </p:cNvPr>
              <p:cNvSpPr txBox="1"/>
              <p:nvPr/>
            </p:nvSpPr>
            <p:spPr>
              <a:xfrm>
                <a:off x="3086016" y="4445128"/>
                <a:ext cx="2971967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=7+0,6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2−7</m:t>
                          </m:r>
                        </m:e>
                      </m:d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=4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65453C5-AA53-2DC3-5E54-B2ACEF8A6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6016" y="4445128"/>
                <a:ext cx="2971967" cy="861774"/>
              </a:xfrm>
              <a:prstGeom prst="rect">
                <a:avLst/>
              </a:prstGeom>
              <a:blipFill>
                <a:blip r:embed="rId4"/>
                <a:stretch>
                  <a:fillRect l="-847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470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677E-5E83-4837-E553-B69A39B807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699C0-1FA3-06DA-246A-EBE13D63D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Filtro </a:t>
            </a:r>
            <a:r>
              <a:rPr lang="pt-BR" noProof="0" dirty="0" err="1"/>
              <a:t>Bilinear</a:t>
            </a:r>
            <a:endParaRPr lang="pt-B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036C75-1D2D-A6F7-236B-2C3457F4C6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95870"/>
          </a:xfrm>
        </p:spPr>
        <p:txBody>
          <a:bodyPr/>
          <a:lstStyle/>
          <a:p>
            <a:r>
              <a:rPr lang="pt-BR" dirty="0"/>
              <a:t>Qual o valor do ponto agora?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AE945F-9E50-1682-3B6E-02B64D7825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7850725-19AD-71E9-7887-FB2900553BFB}"/>
              </a:ext>
            </a:extLst>
          </p:cNvPr>
          <p:cNvGrpSpPr/>
          <p:nvPr/>
        </p:nvGrpSpPr>
        <p:grpSpPr>
          <a:xfrm>
            <a:off x="193997" y="1554589"/>
            <a:ext cx="1769709" cy="2028654"/>
            <a:chOff x="1933897" y="1324146"/>
            <a:chExt cx="1769709" cy="2028654"/>
          </a:xfrm>
        </p:grpSpPr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E9036A42-72EB-F3AD-1A36-6FEB5D639659}"/>
                </a:ext>
              </a:extLst>
            </p:cNvPr>
            <p:cNvSpPr/>
            <p:nvPr/>
          </p:nvSpPr>
          <p:spPr>
            <a:xfrm>
              <a:off x="2412648" y="2101455"/>
              <a:ext cx="138731" cy="1251345"/>
            </a:xfrm>
            <a:prstGeom prst="leftBrace">
              <a:avLst>
                <a:gd name="adj1" fmla="val 8166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Left Brace 9">
              <a:extLst>
                <a:ext uri="{FF2B5EF4-FFF2-40B4-BE49-F238E27FC236}">
                  <a16:creationId xmlns:a16="http://schemas.microsoft.com/office/drawing/2014/main" id="{F1A5397B-7476-B42B-A220-ADD765284207}"/>
                </a:ext>
              </a:extLst>
            </p:cNvPr>
            <p:cNvSpPr/>
            <p:nvPr/>
          </p:nvSpPr>
          <p:spPr>
            <a:xfrm rot="5400000">
              <a:off x="3140678" y="1379203"/>
              <a:ext cx="138731" cy="987124"/>
            </a:xfrm>
            <a:prstGeom prst="leftBrace">
              <a:avLst>
                <a:gd name="adj1" fmla="val 81666"/>
                <a:gd name="adj2" fmla="val 50000"/>
              </a:avLst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DE5481-7CD1-8988-A05A-9B80D6DDA0AD}"/>
                </a:ext>
              </a:extLst>
            </p:cNvPr>
            <p:cNvSpPr txBox="1"/>
            <p:nvPr/>
          </p:nvSpPr>
          <p:spPr>
            <a:xfrm>
              <a:off x="1933897" y="2465517"/>
              <a:ext cx="6174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50%</a:t>
              </a:r>
            </a:p>
            <a:p>
              <a:pPr algn="ctr"/>
              <a:r>
                <a:rPr lang="en-US" dirty="0"/>
                <a:t>(0,5)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23DA559-16AD-9ACD-E5C2-F1AEFD9CF209}"/>
                </a:ext>
              </a:extLst>
            </p:cNvPr>
            <p:cNvSpPr txBox="1"/>
            <p:nvPr/>
          </p:nvSpPr>
          <p:spPr>
            <a:xfrm>
              <a:off x="2905964" y="1324146"/>
              <a:ext cx="617482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dirty="0"/>
                <a:t>40%</a:t>
              </a:r>
            </a:p>
            <a:p>
              <a:pPr algn="ctr"/>
              <a:r>
                <a:rPr lang="en-US" dirty="0"/>
                <a:t>(0,4)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5628B82-EFAE-AC05-394C-D44D2CBD3225}"/>
              </a:ext>
            </a:extLst>
          </p:cNvPr>
          <p:cNvGrpSpPr/>
          <p:nvPr/>
        </p:nvGrpSpPr>
        <p:grpSpPr>
          <a:xfrm>
            <a:off x="606588" y="1895741"/>
            <a:ext cx="3273919" cy="3444361"/>
            <a:chOff x="606588" y="1895741"/>
            <a:chExt cx="3273919" cy="3444361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E74DE27-F6E8-A09D-6447-5DDC73E9A0E8}"/>
                </a:ext>
              </a:extLst>
            </p:cNvPr>
            <p:cNvCxnSpPr>
              <a:cxnSpLocks/>
            </p:cNvCxnSpPr>
            <p:nvPr/>
          </p:nvCxnSpPr>
          <p:spPr>
            <a:xfrm>
              <a:off x="985904" y="2331898"/>
              <a:ext cx="2518858" cy="0"/>
            </a:xfrm>
            <a:prstGeom prst="line">
              <a:avLst/>
            </a:prstGeom>
            <a:ln w="57150" cap="rnd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BF5B80D-6F41-6E34-D09B-B6779C9BF7FB}"/>
                </a:ext>
              </a:extLst>
            </p:cNvPr>
            <p:cNvSpPr txBox="1"/>
            <p:nvPr/>
          </p:nvSpPr>
          <p:spPr>
            <a:xfrm>
              <a:off x="610159" y="1895741"/>
              <a:ext cx="3757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9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9744487-40CC-7E9E-7CDD-986E19698B6C}"/>
                </a:ext>
              </a:extLst>
            </p:cNvPr>
            <p:cNvSpPr txBox="1"/>
            <p:nvPr/>
          </p:nvSpPr>
          <p:spPr>
            <a:xfrm>
              <a:off x="3504762" y="1899919"/>
              <a:ext cx="3757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4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4B87AE3-8814-C2F0-9321-DD4E66EF77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5904" y="2353096"/>
              <a:ext cx="0" cy="2522919"/>
            </a:xfrm>
            <a:prstGeom prst="line">
              <a:avLst/>
            </a:prstGeom>
            <a:ln w="5715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E4A4002-E993-F341-AC0E-FF7FC1DA4534}"/>
                </a:ext>
              </a:extLst>
            </p:cNvPr>
            <p:cNvCxnSpPr>
              <a:cxnSpLocks/>
            </p:cNvCxnSpPr>
            <p:nvPr/>
          </p:nvCxnSpPr>
          <p:spPr>
            <a:xfrm>
              <a:off x="985904" y="4876015"/>
              <a:ext cx="2518858" cy="0"/>
            </a:xfrm>
            <a:prstGeom prst="line">
              <a:avLst/>
            </a:prstGeom>
            <a:ln w="57150" cap="rnd"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A40A86C4-F933-2C0A-B2AB-D1CB0BB20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03132" y="2353095"/>
              <a:ext cx="0" cy="2522919"/>
            </a:xfrm>
            <a:prstGeom prst="line">
              <a:avLst/>
            </a:prstGeom>
            <a:ln w="57150" cap="rnd"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41FABE4-7DA8-01AB-C280-ED5AEB760DDA}"/>
                </a:ext>
              </a:extLst>
            </p:cNvPr>
            <p:cNvSpPr txBox="1"/>
            <p:nvPr/>
          </p:nvSpPr>
          <p:spPr>
            <a:xfrm>
              <a:off x="3503132" y="4878437"/>
              <a:ext cx="3757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0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1B9B735-79BF-D01E-1213-432F8F2A891B}"/>
                </a:ext>
              </a:extLst>
            </p:cNvPr>
            <p:cNvSpPr txBox="1"/>
            <p:nvPr/>
          </p:nvSpPr>
          <p:spPr>
            <a:xfrm>
              <a:off x="606588" y="4878437"/>
              <a:ext cx="37574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b="1" dirty="0"/>
                <a:t>5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B3C1CDA-E185-EF4E-417E-B3807F12981C}"/>
              </a:ext>
            </a:extLst>
          </p:cNvPr>
          <p:cNvGrpSpPr/>
          <p:nvPr/>
        </p:nvGrpSpPr>
        <p:grpSpPr>
          <a:xfrm>
            <a:off x="1876050" y="2241201"/>
            <a:ext cx="222031" cy="2762031"/>
            <a:chOff x="1876050" y="2241201"/>
            <a:chExt cx="222031" cy="2762031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D9A7BF20-8F1B-0D6A-ABFE-7A6F5FC122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4997" y="2353095"/>
              <a:ext cx="0" cy="2522919"/>
            </a:xfrm>
            <a:prstGeom prst="line">
              <a:avLst/>
            </a:prstGeom>
            <a:ln w="57150" cap="rnd">
              <a:solidFill>
                <a:srgbClr val="92D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2B1A397F-61C6-DC5A-FC24-B76EC76B1E91}"/>
                </a:ext>
              </a:extLst>
            </p:cNvPr>
            <p:cNvSpPr/>
            <p:nvPr/>
          </p:nvSpPr>
          <p:spPr>
            <a:xfrm>
              <a:off x="1876050" y="2241201"/>
              <a:ext cx="222031" cy="222031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5EAC791-64DC-BB22-A47F-4C0AA9F85208}"/>
                </a:ext>
              </a:extLst>
            </p:cNvPr>
            <p:cNvSpPr/>
            <p:nvPr/>
          </p:nvSpPr>
          <p:spPr>
            <a:xfrm>
              <a:off x="1876050" y="4781201"/>
              <a:ext cx="222031" cy="222031"/>
            </a:xfrm>
            <a:prstGeom prst="ellipse">
              <a:avLst/>
            </a:prstGeom>
            <a:solidFill>
              <a:srgbClr val="92D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797999-3A87-DF81-466A-624E1DDAFFC6}"/>
              </a:ext>
            </a:extLst>
          </p:cNvPr>
          <p:cNvGrpSpPr/>
          <p:nvPr/>
        </p:nvGrpSpPr>
        <p:grpSpPr>
          <a:xfrm>
            <a:off x="1780458" y="3038417"/>
            <a:ext cx="416471" cy="672224"/>
            <a:chOff x="4537843" y="1639614"/>
            <a:chExt cx="416471" cy="67222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1B441B-B6DB-14FB-6D10-03EB0AEA0831}"/>
                </a:ext>
              </a:extLst>
            </p:cNvPr>
            <p:cNvSpPr/>
            <p:nvPr/>
          </p:nvSpPr>
          <p:spPr>
            <a:xfrm>
              <a:off x="4635064" y="2089807"/>
              <a:ext cx="222031" cy="222031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03EFD7-19C8-7D2B-04A7-40E862CD625F}"/>
                </a:ext>
              </a:extLst>
            </p:cNvPr>
            <p:cNvSpPr txBox="1"/>
            <p:nvPr/>
          </p:nvSpPr>
          <p:spPr>
            <a:xfrm>
              <a:off x="4537843" y="1639614"/>
              <a:ext cx="41647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400" dirty="0"/>
                <a:t>?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DCDCA5-936C-7A58-F01F-D44048CF8AEE}"/>
                  </a:ext>
                </a:extLst>
              </p:cNvPr>
              <p:cNvSpPr txBox="1"/>
              <p:nvPr/>
            </p:nvSpPr>
            <p:spPr>
              <a:xfrm>
                <a:off x="4809336" y="1726518"/>
                <a:ext cx="330160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= 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89DCDCA5-936C-7A58-F01F-D44048CF8A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336" y="1726518"/>
                <a:ext cx="3301609" cy="430887"/>
              </a:xfrm>
              <a:prstGeom prst="rect">
                <a:avLst/>
              </a:prstGeom>
              <a:blipFill>
                <a:blip r:embed="rId2"/>
                <a:stretch>
                  <a:fillRect l="-766" t="-5714" r="-344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317B96-F827-1D35-6A9B-588DBA6B274D}"/>
                  </a:ext>
                </a:extLst>
              </p:cNvPr>
              <p:cNvSpPr txBox="1"/>
              <p:nvPr/>
            </p:nvSpPr>
            <p:spPr>
              <a:xfrm>
                <a:off x="4266330" y="2526683"/>
                <a:ext cx="455245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=9+0,4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−9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=7</m:t>
                      </m:r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pt-BR" sz="2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pt-BR" sz="2800" i="1">
                          <a:latin typeface="Cambria Math" panose="02040503050406030204" pitchFamily="18" charset="0"/>
                        </a:rPr>
                        <m:t>+0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,4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pt-BR" sz="280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29317B96-F827-1D35-6A9B-588DBA6B2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30" y="2526683"/>
                <a:ext cx="4552450" cy="861774"/>
              </a:xfrm>
              <a:prstGeom prst="rect">
                <a:avLst/>
              </a:prstGeom>
              <a:blipFill>
                <a:blip r:embed="rId3"/>
                <a:stretch>
                  <a:fillRect b="-7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002E68-5CD1-6540-84FF-0AAEF90EFA91}"/>
                  </a:ext>
                </a:extLst>
              </p:cNvPr>
              <p:cNvSpPr txBox="1"/>
              <p:nvPr/>
            </p:nvSpPr>
            <p:spPr>
              <a:xfrm>
                <a:off x="1808197" y="1815207"/>
                <a:ext cx="7266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5002E68-5CD1-6540-84FF-0AAEF90EF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8197" y="1815207"/>
                <a:ext cx="726664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C423E7-EBF4-A94B-9A11-F98BB16FCBA0}"/>
                  </a:ext>
                </a:extLst>
              </p:cNvPr>
              <p:cNvSpPr txBox="1"/>
              <p:nvPr/>
            </p:nvSpPr>
            <p:spPr>
              <a:xfrm>
                <a:off x="1898988" y="4858536"/>
                <a:ext cx="72666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97C423E7-EBF4-A94B-9A11-F98BB16FC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8988" y="4858536"/>
                <a:ext cx="726664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902142-E6A5-D593-2DE8-4B2B320068D4}"/>
                  </a:ext>
                </a:extLst>
              </p:cNvPr>
              <p:cNvSpPr txBox="1"/>
              <p:nvPr/>
            </p:nvSpPr>
            <p:spPr>
              <a:xfrm>
                <a:off x="4266330" y="3710641"/>
                <a:ext cx="455245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=7+0,5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−7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pt-BR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F7902142-E6A5-D593-2DE8-4B2B320068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330" y="3710641"/>
                <a:ext cx="4552450" cy="430887"/>
              </a:xfrm>
              <a:prstGeom prst="rect">
                <a:avLst/>
              </a:prstGeom>
              <a:blipFill>
                <a:blip r:embed="rId6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7">
            <a:extLst>
              <a:ext uri="{FF2B5EF4-FFF2-40B4-BE49-F238E27FC236}">
                <a16:creationId xmlns:a16="http://schemas.microsoft.com/office/drawing/2014/main" id="{5DC7B9E4-9514-595E-DF40-B53CC15825D9}"/>
              </a:ext>
            </a:extLst>
          </p:cNvPr>
          <p:cNvSpPr/>
          <p:nvPr/>
        </p:nvSpPr>
        <p:spPr>
          <a:xfrm>
            <a:off x="4572000" y="3583243"/>
            <a:ext cx="3940404" cy="6585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865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45" grpId="0"/>
      <p:bldP spid="46" grpId="0"/>
      <p:bldP spid="47" grpId="0"/>
      <p:bldP spid="4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123479AF-89F1-A5A3-B5EA-1C71DDD2B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47" y="153151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44002"/>
              </p:ext>
            </p:extLst>
          </p:nvPr>
        </p:nvGraphicFramePr>
        <p:xfrm>
          <a:off x="5805147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249979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endParaRPr lang="en-US" sz="5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noProof="1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28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DC68-2EC8-437C-038F-22A9F445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 em </a:t>
            </a:r>
            <a:r>
              <a:rPr lang="pt-BR" err="1"/>
              <a:t>ShaderToy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5C37C-DB13-FFDD-0C26-77F985ED7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4762298"/>
          </a:xfrm>
        </p:spPr>
        <p:txBody>
          <a:bodyPr>
            <a:normAutofit lnSpcReduction="10000"/>
          </a:bodyPr>
          <a:lstStyle/>
          <a:p>
            <a:endParaRPr lang="pt-BR" sz="800" dirty="0"/>
          </a:p>
          <a:p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random</a:t>
            </a:r>
            <a:r>
              <a:rPr lang="pt-BR" sz="800" dirty="0"/>
              <a:t>(vec2 </a:t>
            </a:r>
            <a:r>
              <a:rPr lang="pt-BR" sz="800" dirty="0" err="1"/>
              <a:t>st</a:t>
            </a:r>
            <a:r>
              <a:rPr lang="pt-BR" sz="800" dirty="0"/>
              <a:t>) {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val</a:t>
            </a:r>
            <a:r>
              <a:rPr lang="pt-BR" sz="800" dirty="0"/>
              <a:t> = </a:t>
            </a:r>
            <a:r>
              <a:rPr lang="pt-BR" sz="800" dirty="0" err="1"/>
              <a:t>dot</a:t>
            </a:r>
            <a:r>
              <a:rPr lang="pt-BR" sz="800" dirty="0"/>
              <a:t>(st.xy,vec2(12.9898,78.233));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return</a:t>
            </a:r>
            <a:r>
              <a:rPr lang="pt-BR" sz="800" dirty="0"/>
              <a:t> </a:t>
            </a:r>
            <a:r>
              <a:rPr lang="pt-BR" sz="800" dirty="0" err="1"/>
              <a:t>fract</a:t>
            </a:r>
            <a:r>
              <a:rPr lang="pt-BR" sz="800" dirty="0"/>
              <a:t>(</a:t>
            </a:r>
            <a:r>
              <a:rPr lang="pt-BR" sz="800" dirty="0" err="1"/>
              <a:t>sin</a:t>
            </a:r>
            <a:r>
              <a:rPr lang="pt-BR" sz="800" dirty="0"/>
              <a:t>(</a:t>
            </a:r>
            <a:r>
              <a:rPr lang="pt-BR" sz="800" dirty="0" err="1"/>
              <a:t>val</a:t>
            </a:r>
            <a:r>
              <a:rPr lang="pt-BR" sz="800" dirty="0"/>
              <a:t>)*43758.5453123);</a:t>
            </a:r>
          </a:p>
          <a:p>
            <a:r>
              <a:rPr lang="pt-BR" sz="800" dirty="0"/>
              <a:t>}</a:t>
            </a:r>
          </a:p>
          <a:p>
            <a:endParaRPr lang="pt-BR" sz="800" dirty="0"/>
          </a:p>
          <a:p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noise</a:t>
            </a:r>
            <a:r>
              <a:rPr lang="pt-BR" sz="800" dirty="0"/>
              <a:t> (in vec2 </a:t>
            </a:r>
            <a:r>
              <a:rPr lang="pt-BR" sz="800" dirty="0" err="1"/>
              <a:t>st</a:t>
            </a:r>
            <a:r>
              <a:rPr lang="pt-BR" sz="800" dirty="0"/>
              <a:t>) {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i</a:t>
            </a:r>
            <a:r>
              <a:rPr lang="pt-BR" sz="800" dirty="0"/>
              <a:t> = </a:t>
            </a:r>
            <a:r>
              <a:rPr lang="pt-BR" sz="800" dirty="0" err="1"/>
              <a:t>floor</a:t>
            </a:r>
            <a:r>
              <a:rPr lang="pt-BR" sz="800" dirty="0"/>
              <a:t>(</a:t>
            </a:r>
            <a:r>
              <a:rPr lang="pt-BR" sz="800" dirty="0" err="1"/>
              <a:t>st</a:t>
            </a:r>
            <a:r>
              <a:rPr lang="pt-BR" sz="800" dirty="0"/>
              <a:t>);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f</a:t>
            </a:r>
            <a:r>
              <a:rPr lang="pt-BR" sz="800" dirty="0"/>
              <a:t> = </a:t>
            </a:r>
            <a:r>
              <a:rPr lang="pt-BR" sz="800" dirty="0" err="1"/>
              <a:t>fract</a:t>
            </a:r>
            <a:r>
              <a:rPr lang="pt-BR" sz="800" dirty="0"/>
              <a:t>(</a:t>
            </a:r>
            <a:r>
              <a:rPr lang="pt-BR" sz="800" dirty="0" err="1"/>
              <a:t>st</a:t>
            </a:r>
            <a:r>
              <a:rPr lang="pt-BR" sz="800" dirty="0"/>
              <a:t>);</a:t>
            </a:r>
          </a:p>
          <a:p>
            <a:endParaRPr lang="pt-BR" sz="800" dirty="0"/>
          </a:p>
          <a:p>
            <a:r>
              <a:rPr lang="pt-BR" sz="800" dirty="0"/>
              <a:t>  // Quatro cantos da célula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u00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u10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 + vec2(1.0, 0.0));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u01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 + vec2(0.0, 1.0));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u11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 + vec2(1.0, 1.0));</a:t>
            </a:r>
          </a:p>
          <a:p>
            <a:br>
              <a:rPr lang="pt-BR" sz="800" dirty="0"/>
            </a:br>
            <a:endParaRPr lang="pt-BR" sz="800" dirty="0"/>
          </a:p>
          <a:p>
            <a:r>
              <a:rPr lang="pt-BR" sz="800" dirty="0"/>
              <a:t>  // Interpolação </a:t>
            </a:r>
            <a:r>
              <a:rPr lang="pt-BR" sz="800" dirty="0" err="1"/>
              <a:t>Bilinear</a:t>
            </a:r>
            <a:endParaRPr lang="pt-BR" sz="800" dirty="0"/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u0 = mix(u00, u10, </a:t>
            </a:r>
            <a:r>
              <a:rPr lang="pt-BR" sz="800" dirty="0" err="1"/>
              <a:t>f.x</a:t>
            </a:r>
            <a:r>
              <a:rPr lang="pt-BR" sz="800" dirty="0"/>
              <a:t>); 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u1 = mix(u01, u11, </a:t>
            </a:r>
            <a:r>
              <a:rPr lang="pt-BR" sz="800" dirty="0" err="1"/>
              <a:t>f.x</a:t>
            </a:r>
            <a:r>
              <a:rPr lang="pt-BR" sz="800" dirty="0"/>
              <a:t>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return</a:t>
            </a:r>
            <a:r>
              <a:rPr lang="pt-BR" sz="800" dirty="0"/>
              <a:t> mix(u0, u1, </a:t>
            </a:r>
            <a:r>
              <a:rPr lang="pt-BR" sz="800" dirty="0" err="1"/>
              <a:t>f.y</a:t>
            </a:r>
            <a:r>
              <a:rPr lang="pt-BR" sz="800" dirty="0"/>
              <a:t>);</a:t>
            </a:r>
          </a:p>
          <a:p>
            <a:r>
              <a:rPr lang="pt-BR" sz="800" dirty="0"/>
              <a:t>}</a:t>
            </a:r>
          </a:p>
          <a:p>
            <a:r>
              <a:rPr lang="pt-BR" sz="800" dirty="0" err="1"/>
              <a:t>void</a:t>
            </a:r>
            <a:r>
              <a:rPr lang="pt-BR" sz="800" dirty="0"/>
              <a:t> </a:t>
            </a:r>
            <a:r>
              <a:rPr lang="pt-BR" sz="800" dirty="0" err="1"/>
              <a:t>mainImage</a:t>
            </a:r>
            <a:r>
              <a:rPr lang="pt-BR" sz="800" dirty="0"/>
              <a:t>( out vec4 </a:t>
            </a:r>
            <a:r>
              <a:rPr lang="pt-BR" sz="800" dirty="0" err="1"/>
              <a:t>fragColor</a:t>
            </a:r>
            <a:r>
              <a:rPr lang="pt-BR" sz="800" dirty="0"/>
              <a:t>, in vec2 </a:t>
            </a:r>
            <a:r>
              <a:rPr lang="pt-BR" sz="800" dirty="0" err="1"/>
              <a:t>fragCoord</a:t>
            </a:r>
            <a:r>
              <a:rPr lang="pt-BR" sz="800" dirty="0"/>
              <a:t> ) {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st</a:t>
            </a:r>
            <a:r>
              <a:rPr lang="pt-BR" sz="800" dirty="0"/>
              <a:t> = </a:t>
            </a:r>
            <a:r>
              <a:rPr lang="pt-BR" sz="800" dirty="0" err="1"/>
              <a:t>fragCoord.xy</a:t>
            </a:r>
            <a:r>
              <a:rPr lang="pt-BR" sz="800" dirty="0"/>
              <a:t>/</a:t>
            </a:r>
            <a:r>
              <a:rPr lang="pt-BR" sz="800" dirty="0" err="1"/>
              <a:t>iResolution.xy</a:t>
            </a:r>
            <a:r>
              <a:rPr lang="pt-BR" sz="800" dirty="0"/>
              <a:t>;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pos</a:t>
            </a:r>
            <a:r>
              <a:rPr lang="pt-BR" sz="800" dirty="0"/>
              <a:t> = vec2(</a:t>
            </a:r>
            <a:r>
              <a:rPr lang="pt-BR" sz="800" dirty="0" err="1"/>
              <a:t>st</a:t>
            </a:r>
            <a:r>
              <a:rPr lang="pt-BR" sz="800" dirty="0"/>
              <a:t>*3.0);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n</a:t>
            </a:r>
            <a:r>
              <a:rPr lang="pt-BR" sz="800" dirty="0"/>
              <a:t> = </a:t>
            </a:r>
            <a:r>
              <a:rPr lang="pt-BR" sz="800" dirty="0" err="1"/>
              <a:t>noise</a:t>
            </a:r>
            <a:r>
              <a:rPr lang="pt-BR" sz="800" dirty="0"/>
              <a:t>(</a:t>
            </a:r>
            <a:r>
              <a:rPr lang="pt-BR" sz="800" dirty="0" err="1"/>
              <a:t>pos</a:t>
            </a:r>
            <a:r>
              <a:rPr lang="pt-BR" sz="800" dirty="0"/>
              <a:t>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fragColor</a:t>
            </a:r>
            <a:r>
              <a:rPr lang="pt-BR" sz="800" dirty="0"/>
              <a:t> = vec4(vec3(</a:t>
            </a:r>
            <a:r>
              <a:rPr lang="pt-BR" sz="800" dirty="0" err="1"/>
              <a:t>n</a:t>
            </a:r>
            <a:r>
              <a:rPr lang="pt-BR" sz="800" dirty="0"/>
              <a:t>), 1.0);</a:t>
            </a:r>
          </a:p>
          <a:p>
            <a:r>
              <a:rPr lang="pt-BR" sz="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A9CC-9568-4D5B-355C-35A28673B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130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2731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/>
              <a:t>Se uma interpolação linear for diretamente utilizada, poderão aparecer artefatos entre os </a:t>
            </a:r>
            <a:r>
              <a:rPr lang="pt-BR" err="1"/>
              <a:t>subgrids</a:t>
            </a:r>
            <a:r>
              <a:rPr lang="pt-BR"/>
              <a:t>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Primeira proposta para solucionar o problema foi:</a:t>
            </a:r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96" y="2057400"/>
            <a:ext cx="1685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390550" y="3141364"/>
            <a:ext cx="8428200" cy="12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Que já conhecemos essa interpolação do </a:t>
            </a:r>
            <a:r>
              <a:rPr lang="pt-BR" err="1"/>
              <a:t>Hermite</a:t>
            </a:r>
            <a:r>
              <a:rPr lang="pt-BR"/>
              <a:t>, e que no GLSL pode ser usada diretamente com a chamada: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78E71-89BA-8928-3541-6153720CED10}"/>
              </a:ext>
            </a:extLst>
          </p:cNvPr>
          <p:cNvSpPr txBox="1"/>
          <p:nvPr/>
        </p:nvSpPr>
        <p:spPr>
          <a:xfrm>
            <a:off x="1017396" y="3886688"/>
            <a:ext cx="4590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err="1"/>
              <a:t>smoothstep</a:t>
            </a:r>
            <a:r>
              <a:rPr lang="pt-BR" sz="400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64395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Cúbica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33C44-3AA3-ABD5-7E41-C5A37626A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6" y="1655771"/>
            <a:ext cx="4572000" cy="21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DB0FC4F-DE7C-EA00-1E1C-A0DAB84A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03" y="1613035"/>
            <a:ext cx="4124131" cy="223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33148-5A15-4C06-B29C-289F7B8D9347}"/>
              </a:ext>
            </a:extLst>
          </p:cNvPr>
          <p:cNvSpPr txBox="1"/>
          <p:nvPr/>
        </p:nvSpPr>
        <p:spPr>
          <a:xfrm>
            <a:off x="1894115" y="3894687"/>
            <a:ext cx="1352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Linear</a:t>
            </a:r>
            <a:endParaRPr lang="pt-BR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67B5-248E-1D9F-4592-3F2063A6EC80}"/>
              </a:ext>
            </a:extLst>
          </p:cNvPr>
          <p:cNvSpPr txBox="1"/>
          <p:nvPr/>
        </p:nvSpPr>
        <p:spPr>
          <a:xfrm>
            <a:off x="5710334" y="3894687"/>
            <a:ext cx="2665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err="1"/>
              <a:t>Cúbica</a:t>
            </a:r>
            <a:r>
              <a:rPr lang="en-US" sz="2000"/>
              <a:t> (Hermite)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907543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Aleatoriedade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98004" cy="4496159"/>
          </a:xfrm>
        </p:spPr>
        <p:txBody>
          <a:bodyPr/>
          <a:lstStyle/>
          <a:p>
            <a:r>
              <a:rPr lang="pt-BR"/>
              <a:t>Porém se repetirmos muito o padrão. O que você acha que acontecerá com a imagem?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316736" y="4451147"/>
            <a:ext cx="30838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100000.0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58814-E3FF-BF72-B182-57B81324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1936524"/>
            <a:ext cx="6510526" cy="232502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E39A38FA-9C02-0A7C-0F40-DD13DAA6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47" y="1525037"/>
            <a:ext cx="3053443" cy="30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249979" cy="4862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5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noProof="1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/>
        </p:nvGraphicFramePr>
        <p:xfrm>
          <a:off x="5805147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3"/>
          <p:cNvPicPr preferRelativeResize="0"/>
          <p:nvPr/>
        </p:nvPicPr>
        <p:blipFill rotWithShape="1">
          <a:blip r:embed="rId3">
            <a:alphaModFix/>
          </a:blip>
          <a:srcRect l="8866" r="7723" b="8767"/>
          <a:stretch/>
        </p:blipFill>
        <p:spPr>
          <a:xfrm>
            <a:off x="2301112" y="1394525"/>
            <a:ext cx="4541775" cy="4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vetores aleatórios</a:t>
            </a:r>
            <a:endParaRPr/>
          </a:p>
        </p:txBody>
      </p:sp>
      <p:sp>
        <p:nvSpPr>
          <p:cNvPr id="482" name="Google Shape;482;p4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Vetores aleatórios são gerados por vértice e depois produtos escalares são realizados. </a:t>
            </a:r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865C17-FFEB-D99B-B2CF-7EF80202C756}"/>
              </a:ext>
            </a:extLst>
          </p:cNvPr>
          <p:cNvGrpSpPr/>
          <p:nvPr/>
        </p:nvGrpSpPr>
        <p:grpSpPr>
          <a:xfrm>
            <a:off x="237450" y="2394408"/>
            <a:ext cx="2863969" cy="2637534"/>
            <a:chOff x="237450" y="2394408"/>
            <a:chExt cx="2863969" cy="26375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A7D8129-54B5-B382-86ED-D650269C5A89}"/>
                </a:ext>
              </a:extLst>
            </p:cNvPr>
            <p:cNvSpPr txBox="1"/>
            <p:nvPr/>
          </p:nvSpPr>
          <p:spPr>
            <a:xfrm>
              <a:off x="237450" y="3076892"/>
              <a:ext cx="1637907" cy="73866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Cada um desses vértices tem um vetor aleatório.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C2F6849E-8A52-5417-F6B9-9B2F907FE212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1875357" y="2394408"/>
              <a:ext cx="1226062" cy="10518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599CD01-FF59-54BF-D4A9-0A0506FC176D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875357" y="3271101"/>
              <a:ext cx="1226062" cy="17512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16662091-71D1-3FB9-FC6B-0389AD900467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68155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4B582A01-3378-BC88-3FBA-4C794C732BFB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158571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998" y="838975"/>
            <a:ext cx="4926989" cy="4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39B8CA4-B57E-E279-1894-7B4D5135E648}"/>
              </a:ext>
            </a:extLst>
          </p:cNvPr>
          <p:cNvGrpSpPr/>
          <p:nvPr/>
        </p:nvGrpSpPr>
        <p:grpSpPr>
          <a:xfrm>
            <a:off x="2150081" y="1152975"/>
            <a:ext cx="4628384" cy="3723050"/>
            <a:chOff x="2150081" y="1152975"/>
            <a:chExt cx="4628384" cy="37230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126DFE-3C35-0225-2D68-785B9609FE46}"/>
                    </a:ext>
                  </a:extLst>
                </p:cNvPr>
                <p:cNvSpPr txBox="1"/>
                <p:nvPr/>
              </p:nvSpPr>
              <p:spPr>
                <a:xfrm>
                  <a:off x="2150081" y="2718616"/>
                  <a:ext cx="790088" cy="2777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−1,1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44126DFE-3C35-0225-2D68-785B9609FE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0081" y="2718616"/>
                  <a:ext cx="790088" cy="277768"/>
                </a:xfrm>
                <a:prstGeom prst="rect">
                  <a:avLst/>
                </a:prstGeom>
                <a:blipFill>
                  <a:blip r:embed="rId5"/>
                  <a:stretch>
                    <a:fillRect l="-4762" t="-39130" b="-43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E6AB3B1-38F4-19D7-E0B4-C82EDEFD86FB}"/>
                    </a:ext>
                  </a:extLst>
                </p:cNvPr>
                <p:cNvSpPr txBox="1"/>
                <p:nvPr/>
              </p:nvSpPr>
              <p:spPr>
                <a:xfrm>
                  <a:off x="3662072" y="4598257"/>
                  <a:ext cx="636200" cy="2777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1,1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E6AB3B1-38F4-19D7-E0B4-C82EDEFD8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2072" y="4598257"/>
                  <a:ext cx="636200" cy="277768"/>
                </a:xfrm>
                <a:prstGeom prst="rect">
                  <a:avLst/>
                </a:prstGeom>
                <a:blipFill>
                  <a:blip r:embed="rId6"/>
                  <a:stretch>
                    <a:fillRect l="-5882" t="-3478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6D0DCE-BC31-7549-9ADC-F8AFE451949D}"/>
                    </a:ext>
                  </a:extLst>
                </p:cNvPr>
                <p:cNvSpPr txBox="1"/>
                <p:nvPr/>
              </p:nvSpPr>
              <p:spPr>
                <a:xfrm>
                  <a:off x="5954201" y="3147181"/>
                  <a:ext cx="824264" cy="2777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1,−1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3E6D0DCE-BC31-7549-9ADC-F8AFE45194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4201" y="3147181"/>
                  <a:ext cx="824264" cy="277768"/>
                </a:xfrm>
                <a:prstGeom prst="rect">
                  <a:avLst/>
                </a:prstGeom>
                <a:blipFill>
                  <a:blip r:embed="rId7"/>
                  <a:stretch>
                    <a:fillRect l="-4545" t="-3478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638B26-506B-E658-333C-B368CCA6736C}"/>
                    </a:ext>
                  </a:extLst>
                </p:cNvPr>
                <p:cNvSpPr txBox="1"/>
                <p:nvPr/>
              </p:nvSpPr>
              <p:spPr>
                <a:xfrm>
                  <a:off x="5077385" y="1152975"/>
                  <a:ext cx="824264" cy="27776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acc>
                        <m:d>
                          <m:d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1,−1</m:t>
                            </m:r>
                          </m:e>
                        </m:d>
                      </m:oMath>
                    </m:oMathPara>
                  </a14:m>
                  <a:endParaRPr lang="en-US" sz="1600" dirty="0"/>
                </a:p>
              </p:txBody>
            </p:sp>
          </mc:Choice>
          <mc:Fallback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21638B26-506B-E658-333C-B368CCA673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7385" y="1152975"/>
                  <a:ext cx="824264" cy="277768"/>
                </a:xfrm>
                <a:prstGeom prst="rect">
                  <a:avLst/>
                </a:prstGeom>
                <a:blipFill>
                  <a:blip r:embed="rId8"/>
                  <a:stretch>
                    <a:fillRect l="-4545" t="-34783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0" y="838975"/>
            <a:ext cx="5087692" cy="4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128378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36" name="Google Shape;53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98" y="870171"/>
            <a:ext cx="4847905" cy="4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7360942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Produtos Escalares dos 4 cantos</a:t>
            </a:r>
            <a:endParaRPr/>
          </a:p>
        </p:txBody>
      </p:sp>
      <p:sp>
        <p:nvSpPr>
          <p:cNvPr id="545" name="Google Shape;5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25" y="690342"/>
            <a:ext cx="7725897" cy="47804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0266309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80532-C86E-13E6-9325-7675B6F9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29" y="152503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222691"/>
              </p:ext>
            </p:extLst>
          </p:nvPr>
        </p:nvGraphicFramePr>
        <p:xfrm>
          <a:off x="5982430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688519" cy="48013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Interpolação Bilinear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Problemas de Interpolação</a:t>
            </a:r>
            <a:endParaRPr/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474900" y="1079298"/>
            <a:ext cx="8428200" cy="1778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equação do </a:t>
            </a:r>
            <a:r>
              <a:rPr lang="pt-BR" dirty="0" err="1"/>
              <a:t>Hermite</a:t>
            </a:r>
            <a:r>
              <a:rPr lang="pt-BR" dirty="0"/>
              <a:t> funcionou bem, porém apresenta descontinuidade na sua segunda derivada, dessa forma a equação usada na versão melhorada (</a:t>
            </a:r>
            <a:r>
              <a:rPr lang="pt-BR" dirty="0" err="1"/>
              <a:t>improved</a:t>
            </a:r>
            <a:r>
              <a:rPr lang="pt-BR" dirty="0"/>
              <a:t>) é chamada de Fade </a:t>
            </a:r>
            <a:r>
              <a:rPr lang="pt-BR" dirty="0" err="1"/>
              <a:t>Function</a:t>
            </a:r>
            <a:r>
              <a:rPr lang="pt-BR" dirty="0"/>
              <a:t> e tem a seguinte formulação:</a:t>
            </a:r>
            <a:endParaRPr dirty="0"/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55" y="2981502"/>
            <a:ext cx="3228975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0755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</a:t>
            </a:r>
            <a:endParaRPr dirty="0"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8755F-4D9E-5212-1E60-54D59B65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436" y="813236"/>
            <a:ext cx="4657788" cy="4597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E024A-E66D-ED7F-85CE-6B5F074F5169}"/>
              </a:ext>
            </a:extLst>
          </p:cNvPr>
          <p:cNvSpPr txBox="1"/>
          <p:nvPr/>
        </p:nvSpPr>
        <p:spPr>
          <a:xfrm>
            <a:off x="237450" y="947166"/>
            <a:ext cx="2929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/>
              <a:t>l(t) = 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noProof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>
                <a:solidFill>
                  <a:srgbClr val="4343F8"/>
                </a:solidFill>
              </a:rPr>
              <a:t>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/>
              <a:t>h(t) = 3t</a:t>
            </a:r>
            <a:r>
              <a:rPr lang="pt-BR" sz="2000" baseline="30000" noProof="1"/>
              <a:t>2</a:t>
            </a:r>
            <a:r>
              <a:rPr lang="pt-BR" sz="2000" noProof="1"/>
              <a:t> - 2t</a:t>
            </a:r>
            <a:r>
              <a:rPr lang="pt-BR" sz="2000" baseline="30000" noProof="1"/>
              <a:t>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noProof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>
                <a:solidFill>
                  <a:srgbClr val="408A40"/>
                </a:solidFill>
              </a:rPr>
              <a:t>Fade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/>
              <a:t>f(t) = 6t</a:t>
            </a:r>
            <a:r>
              <a:rPr lang="pt-BR" sz="2000" baseline="30000" noProof="1"/>
              <a:t>5</a:t>
            </a:r>
            <a:r>
              <a:rPr lang="pt-BR" sz="2000" noProof="1"/>
              <a:t> – 15t</a:t>
            </a:r>
            <a:r>
              <a:rPr lang="pt-BR" sz="2000" baseline="30000" noProof="1"/>
              <a:t>4</a:t>
            </a:r>
            <a:r>
              <a:rPr lang="pt-BR" sz="2000" noProof="1"/>
              <a:t> + 10t</a:t>
            </a:r>
            <a:r>
              <a:rPr lang="pt-BR" sz="2000" baseline="30000" noProof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6151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80532-C86E-13E6-9325-7675B6F9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29" y="152503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688519" cy="48397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US" sz="400" b="0" noProof="1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noProof="1">
                <a:solidFill>
                  <a:srgbClr val="57A64A"/>
                </a:solidFill>
                <a:latin typeface="Menlo" panose="020B0609030804020204" pitchFamily="49" charset="0"/>
              </a:rPr>
              <a:t>  /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 Equação quíntica (Fase function)</a:t>
            </a:r>
            <a:endParaRPr lang="en-US" sz="1050" b="0" noProof="1">
              <a:solidFill>
                <a:srgbClr val="B4B4B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05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05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Interpolação Bilinear</a:t>
            </a:r>
            <a:endParaRPr lang="en-US" sz="105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3397D93-A453-688A-7CCF-55CB99D4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30" y="1525037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93F88D-794D-8FBF-6F6A-F1B644822CB4}"/>
              </a:ext>
            </a:extLst>
          </p:cNvPr>
          <p:cNvSpPr txBox="1"/>
          <p:nvPr/>
        </p:nvSpPr>
        <p:spPr>
          <a:xfrm>
            <a:off x="5982429" y="4697490"/>
            <a:ext cx="3053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Hermite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BEFBD-F156-EB5D-6C93-7C6819CEA99A}"/>
              </a:ext>
            </a:extLst>
          </p:cNvPr>
          <p:cNvSpPr txBox="1"/>
          <p:nvPr/>
        </p:nvSpPr>
        <p:spPr>
          <a:xfrm>
            <a:off x="5982429" y="4697490"/>
            <a:ext cx="30534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pt-BR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Equação </a:t>
            </a:r>
            <a:r>
              <a:rPr lang="pt-BR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quíntica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8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Aleatoriedade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591807"/>
          </a:xfrm>
        </p:spPr>
        <p:txBody>
          <a:bodyPr/>
          <a:lstStyle/>
          <a:p>
            <a:r>
              <a:rPr lang="pt-BR" dirty="0"/>
              <a:t>Brincando um pouco com o padrão conseguimos gerar algo como: 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344827" y="1404456"/>
            <a:ext cx="5519945" cy="22929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val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(val)*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st =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rnd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(rnd),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52F30-ACBD-F9F1-FF8E-23B7FF8E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49" y="1404457"/>
            <a:ext cx="2852234" cy="28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45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Número de células</a:t>
            </a:r>
            <a:endParaRPr dirty="0"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0" y="714600"/>
            <a:ext cx="8043024" cy="4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Artigo do Perlin Noise (Improved)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8121822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https://mrl.cs.nyu.edu/~perlin/paper445.pdf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9" y="1307017"/>
            <a:ext cx="3413452" cy="41979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50" y="1307025"/>
            <a:ext cx="3466502" cy="419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544615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Perlin Noise (Improved)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https://cs.nyu.edu/~perlin/noise/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00" name="Google Shape;400;p36"/>
          <p:cNvSpPr txBox="1"/>
          <p:nvPr/>
        </p:nvSpPr>
        <p:spPr>
          <a:xfrm>
            <a:off x="518350" y="1240025"/>
            <a:ext cx="34572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 code implements the algorithm I describe in a corresponding </a:t>
            </a:r>
            <a:r>
              <a:rPr lang="pt-BR" sz="55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SIGGRAPH 2002 paper</a:t>
            </a: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5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JAVA REFERENCE IMPLEMENTATION OF IMPROVED NOISE - COPYRIGHT 2002 KEN PERLIN.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final class ImprovedNoise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public double noise(double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X = (int)Math.floor(x) &amp; 255,                  // FIND UNIT CUBE THAT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Y = (int)Math.floor(y) &amp; 255,                  // CONTAINS POINT.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Z = (int)Math.floor(z) &amp; 255;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x -= Math.floor(x);                                // FIND RELATIVE X,Y,Z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y -= Math.floor(y);                                // OF POINT IN CUBE.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z -= Math.floor(z);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fade(x),                                // COMPUTE FADE CURVES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fade(y),                                // FOR EACH OF X,Y,Z.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w = fade(z);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A = p[X  ]+Y, AA = p[A]+Z, AB = p[A+1]+Z,      // HASH COORDINATES OF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B = p[X+1]+Y, BA = p[B]+Z, BB = p[B+1]+Z;      // THE 8 CUBE CORNERS,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lerp(w, lerp(v, lerp(u, grad(p[AA  ], x  , y  , z   ),  // AND ADD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  ], x-1, y  , z   )), // BLENDED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  ], x  , y-1, z   ),  // RESULTS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  ], x-1, y-1, z   ))),// FROM  8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lerp(v, lerp(u, grad(p[AA+1], x  , y  , z-1 ),  // CORNERS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grad(p[BA+1], x-1, y  , z-1 )), // OF CUBE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grad(p[AB+1], x  , y-1, z-1 ),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grad(p[BB+1], x-1, y-1, z-1 ))));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fade(double t) { return t * t * t * (t * (t * 6 - 15) + 10);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lerp(double t, double a, double b) { return a + t * (b - a);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grad(int hash, 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h = hash &amp; 15;                      // CONVERT LO 4 BITS OF HASH CODE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h&lt;8 ? x : y,                 // INTO 12 GRADIENT DIRECTIONS.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h&lt;4 ? y : h==12||h==14 ? x : z;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((h&amp;1) == 0 ? u : -u) + ((h&amp;2) == 0 ? v : -v);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final int p[] = new int[512], permutation[] = { 151,160,137,91,90,15,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131,13,201,95,96,53,194,233,7,225,140,36,103,30,69,142,8,99,37,240,21,10,23,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190, 6,148,247,120,234,75,0,26,197,62,94,252,219,203,117,35,11,32,57,177,33,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88,237,149,56,87,174,20,125,136,171,168, 68,175,74,165,71,134,139,48,27,166,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77,146,158,231,83,111,229,122,60,211,133,230,220,105,92,41,55,46,245,40,244,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102,143,54, 65,25,63,161, 1,216,80,73,209,76,132,187,208, 89,18,169,200,196,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135,130,116,188,159,86,164,100,109,198,173,186, 3,64,52,217,226,250,124,123,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5,202,38,147,118,126,255,82,85,212,207,206,59,227,47,16,58,17,182,189,28,42,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223,183,170,213,119,248,152, 2,44,154,163, 70,221,153,101,155,167, 43,172,9,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129,22,39,253, 19,98,108,110,79,113,224,232,178,185, 112,104,218,246,97,228,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251,34,242,193,238,210,144,12,191,179,162,241, 81,51,145,235,249,14,239,107,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49,192,214, 31,181,199,106,157,184, 84,204,176,115,121,50,45,127, 4,150,254,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138,236,205,93,222,114,67,29,24,72,243,141,128,195,78,66,215,61,156,180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{ for (int i=0; i &lt; 256 ; i++) p[256+i] = p[i] = permutation[i];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025" y="1999525"/>
            <a:ext cx="4863649" cy="2564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932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2D</a:t>
            </a:r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782125"/>
            <a:ext cx="8173325" cy="45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3D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365165" cy="44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7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Trilinear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64" name="Google Shape;5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75" y="786050"/>
            <a:ext cx="5784200" cy="46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no </a:t>
            </a:r>
            <a:r>
              <a:rPr lang="pt-BR" err="1"/>
              <a:t>Shadertoy</a:t>
            </a:r>
            <a:endParaRPr/>
          </a:p>
        </p:txBody>
      </p:sp>
      <p:sp>
        <p:nvSpPr>
          <p:cNvPr id="687" name="Google Shape;687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CDD4-205A-3E26-FFC7-130BC220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2567"/>
            <a:ext cx="7772400" cy="3709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CF1A4-DDD6-940B-5D30-E0D19F2EB792}"/>
              </a:ext>
            </a:extLst>
          </p:cNvPr>
          <p:cNvSpPr txBox="1"/>
          <p:nvPr/>
        </p:nvSpPr>
        <p:spPr>
          <a:xfrm>
            <a:off x="1726163" y="4931394"/>
            <a:ext cx="6279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hlinkClick r:id="rId4"/>
              </a:rPr>
              <a:t>https://www.shadertoy.com/view/NlKBzm</a:t>
            </a:r>
            <a:r>
              <a:rPr lang="pt-BR" sz="2000"/>
              <a:t> 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7E7F-0FEF-83E0-9AA3-EDD20D9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Teste no Ray </a:t>
            </a:r>
            <a:r>
              <a:rPr lang="pt-BR" err="1"/>
              <a:t>Tracer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1DCAC-114C-3362-D641-F398D3E87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E0E4-BE56-7B8B-A588-1ADC1E19F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C8C5598-E625-346E-B82C-B8A8683A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8" y="793483"/>
            <a:ext cx="8154955" cy="45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921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Combinando padrões (Turbulência)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951250"/>
            <a:ext cx="8275392" cy="4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089745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Ruído Procedural em 3D + Modelagem de Sólidos</a:t>
            </a:r>
            <a:endParaRPr/>
          </a:p>
        </p:txBody>
      </p:sp>
      <p:sp>
        <p:nvSpPr>
          <p:cNvPr id="736" name="Google Shape;73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737" name="Google Shape;737;p69" descr="page87image23210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51" y="667164"/>
            <a:ext cx="4558157" cy="45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9" descr="page87image232088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6109" y="667164"/>
            <a:ext cx="2814470" cy="455815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/>
          <p:nvPr/>
        </p:nvSpPr>
        <p:spPr>
          <a:xfrm>
            <a:off x="5735972" y="5380375"/>
            <a:ext cx="26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Perlin noise, Ken Perlin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t="74492" r="49718"/>
          <a:stretch/>
        </p:blipFill>
        <p:spPr>
          <a:xfrm>
            <a:off x="545163" y="944111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5598838" y="2637044"/>
            <a:ext cx="2705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Poisson noise ou shot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t="74492" r="49718"/>
          <a:stretch/>
        </p:blipFill>
        <p:spPr>
          <a:xfrm>
            <a:off x="545152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5">
            <a:alphaModFix/>
          </a:blip>
          <a:srcRect t="74493" r="49718"/>
          <a:stretch/>
        </p:blipFill>
        <p:spPr>
          <a:xfrm>
            <a:off x="5598845" y="944119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6">
            <a:alphaModFix/>
          </a:blip>
          <a:srcRect t="74492" r="49718"/>
          <a:stretch/>
        </p:blipFill>
        <p:spPr>
          <a:xfrm>
            <a:off x="5598839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545163" y="553528"/>
            <a:ext cx="2305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salt pepper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45163" y="2637044"/>
            <a:ext cx="2411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gaussian</a:t>
            </a: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pt-BR" sz="120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5598838" y="583833"/>
            <a:ext cx="3000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coherent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250475" y="5330356"/>
            <a:ext cx="44277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7"/>
              </a:rPr>
              <a:t>https://commons.wikimedia.org/wiki/User:Alejo2083/Pictures_engineering</a:t>
            </a:r>
            <a:endParaRPr sz="900"/>
          </a:p>
        </p:txBody>
      </p:sp>
      <p:sp>
        <p:nvSpPr>
          <p:cNvPr id="305" name="Google Shape;305;p28"/>
          <p:cNvSpPr txBox="1"/>
          <p:nvPr/>
        </p:nvSpPr>
        <p:spPr>
          <a:xfrm>
            <a:off x="1577250" y="4822450"/>
            <a:ext cx="598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Quais as características desses ruídos?</a:t>
            </a: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3950689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7E7F-0FEF-83E0-9AA3-EDD20D9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Teste de Turbulência no Ray </a:t>
            </a:r>
            <a:r>
              <a:rPr lang="pt-BR" err="1"/>
              <a:t>Tracer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E0E4-BE56-7B8B-A588-1ADC1E19F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26BF80-57A9-B976-9DE6-23C52426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" y="728069"/>
            <a:ext cx="8037391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09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Próxima parte do projeto</a:t>
            </a:r>
            <a:endParaRPr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próxima parte do projeto tem um viés artístico.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deverá criar uma textura 2D/3D, baseado em algum algoritmo do </a:t>
            </a:r>
            <a:r>
              <a:rPr lang="pt-BR" err="1"/>
              <a:t>Perlin</a:t>
            </a:r>
            <a:r>
              <a:rPr lang="pt-BR"/>
              <a:t> </a:t>
            </a:r>
            <a:r>
              <a:rPr lang="pt-BR" err="1"/>
              <a:t>Noise</a:t>
            </a:r>
            <a:r>
              <a:rPr lang="pt-BR"/>
              <a:t>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650" noProof="0" dirty="0"/>
              <a:t>Live coding </a:t>
            </a:r>
            <a:r>
              <a:rPr lang="pt-BR" sz="2650" dirty="0"/>
              <a:t>ruído em blocos</a:t>
            </a:r>
            <a:endParaRPr dirty="0"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>
                <a:hlinkClick r:id="rId3"/>
              </a:rPr>
              <a:t>https://www.shadertoy.com/view/4XXfW8</a:t>
            </a: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6922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 em 1D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390550" y="1551875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Totalmente aleatório:</a:t>
            </a: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t="10128"/>
          <a:stretch/>
        </p:blipFill>
        <p:spPr>
          <a:xfrm>
            <a:off x="3856850" y="1013825"/>
            <a:ext cx="3648075" cy="1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24925" y="5347550"/>
            <a:ext cx="787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https://pt.khanacademy.org/computing/computer-programming/programming-natural-simulations/programming-noise/a/perlin-noise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390550" y="3857438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suavemente aleatório:</a:t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5">
            <a:alphaModFix/>
          </a:blip>
          <a:srcRect t="18354"/>
          <a:stretch/>
        </p:blipFill>
        <p:spPr>
          <a:xfrm>
            <a:off x="3865450" y="3454675"/>
            <a:ext cx="3648075" cy="17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 no horizonte dessa imagem, vemos que as alturas da montanha não mudam de forma totalmente aleatória.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25" y="1742275"/>
            <a:ext cx="6301501" cy="3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8739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F8D6EF86-ECDC-436B-A64F-BE251FCD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D1E4563A-72C9-1719-21CC-DB7F97BB4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2F62F-C403-97D6-9095-61A46CEA8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45817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noProof="1"/>
              <a:t>Como ficará a tela nesse caso? </a:t>
            </a:r>
          </a:p>
        </p:txBody>
      </p:sp>
      <p:sp>
        <p:nvSpPr>
          <p:cNvPr id="295" name="Google Shape;295;p28">
            <a:extLst>
              <a:ext uri="{FF2B5EF4-FFF2-40B4-BE49-F238E27FC236}">
                <a16:creationId xmlns:a16="http://schemas.microsoft.com/office/drawing/2014/main" id="{73EEF163-C59C-36C6-E2E3-CFC6B002CB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4ED4D-0693-9FFF-E995-B9906113D43B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FEABF-1A06-B624-280A-7F36D13F1ADB}"/>
              </a:ext>
            </a:extLst>
          </p:cNvPr>
          <p:cNvSpPr txBox="1"/>
          <p:nvPr/>
        </p:nvSpPr>
        <p:spPr>
          <a:xfrm>
            <a:off x="344827" y="1404456"/>
            <a:ext cx="5519945" cy="2251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(vec2 st) {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 val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(st.xy,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(val)*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 vec4 fragColor, </a:t>
            </a:r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vec2 fragCoord){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st = fragCoord.xy/iResolution.xy;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st *=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(ipos/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 descr="A colorful squares in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E42A546-9452-89C4-3E99-BFEA843C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284"/>
          <a:stretch/>
        </p:blipFill>
        <p:spPr>
          <a:xfrm>
            <a:off x="5965650" y="1388128"/>
            <a:ext cx="2852234" cy="28649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401C30-448C-E8A0-5A50-E1A0BB3DC1DF}"/>
              </a:ext>
            </a:extLst>
          </p:cNvPr>
          <p:cNvSpPr txBox="1"/>
          <p:nvPr/>
        </p:nvSpPr>
        <p:spPr>
          <a:xfrm>
            <a:off x="653689" y="4310544"/>
            <a:ext cx="4338725" cy="584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FF0000"/>
                </a:solidFill>
              </a:rPr>
              <a:t>Perceba que agora posso colocar o </a:t>
            </a:r>
            <a:r>
              <a:rPr lang="pt-BR" sz="1600" b="1" dirty="0" err="1">
                <a:solidFill>
                  <a:srgbClr val="FF0000"/>
                </a:solidFill>
              </a:rPr>
              <a:t>ipos</a:t>
            </a:r>
            <a:r>
              <a:rPr lang="pt-BR" sz="1600" dirty="0">
                <a:solidFill>
                  <a:srgbClr val="FF0000"/>
                </a:solidFill>
              </a:rPr>
              <a:t> como entrada da função </a:t>
            </a:r>
            <a:r>
              <a:rPr lang="pt-BR" sz="1600" b="1" dirty="0" err="1">
                <a:solidFill>
                  <a:srgbClr val="FF0000"/>
                </a:solidFill>
              </a:rPr>
              <a:t>rand</a:t>
            </a:r>
            <a:r>
              <a:rPr lang="pt-BR" sz="1600" b="1" dirty="0">
                <a:solidFill>
                  <a:srgbClr val="FF0000"/>
                </a:solidFill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0394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aleatórias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3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/>
              <a:t>Vamos verificar a função recém criada </a:t>
            </a:r>
            <a:r>
              <a:rPr lang="pt-BR" err="1"/>
              <a:t>rand</a:t>
            </a:r>
            <a:r>
              <a:rPr lang="pt-BR"/>
              <a:t>() em GLSL em 1D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451331"/>
            <a:ext cx="7748832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inteiro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569CD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600" b="1" noProof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rnd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A414D6-FEDB-F262-19A8-E33447F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3"/>
            <a:ext cx="7748832" cy="276724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36479D6-CF8B-B81A-17CB-DAD3331C762F}"/>
              </a:ext>
            </a:extLst>
          </p:cNvPr>
          <p:cNvGrpSpPr/>
          <p:nvPr/>
        </p:nvGrpSpPr>
        <p:grpSpPr>
          <a:xfrm>
            <a:off x="332448" y="1951591"/>
            <a:ext cx="3178008" cy="2528254"/>
            <a:chOff x="332448" y="1951591"/>
            <a:chExt cx="3178008" cy="2528254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CA5B1FE1-4B02-7593-E946-0E8D9AE377E3}"/>
                </a:ext>
              </a:extLst>
            </p:cNvPr>
            <p:cNvCxnSpPr>
              <a:cxnSpLocks/>
            </p:cNvCxnSpPr>
            <p:nvPr/>
          </p:nvCxnSpPr>
          <p:spPr>
            <a:xfrm>
              <a:off x="513847" y="4361792"/>
              <a:ext cx="255517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23EF393-4F48-A337-6ADB-04A38B213CD5}"/>
                </a:ext>
              </a:extLst>
            </p:cNvPr>
            <p:cNvSpPr txBox="1"/>
            <p:nvPr/>
          </p:nvSpPr>
          <p:spPr>
            <a:xfrm>
              <a:off x="3005960" y="4202846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st.x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7641A6C-CCCC-B62B-6880-D0DD87D3B1C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3847" y="2191405"/>
              <a:ext cx="0" cy="218089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AE0FF5-F37B-9CF6-4921-37719ACFB59F}"/>
                </a:ext>
              </a:extLst>
            </p:cNvPr>
            <p:cNvSpPr txBox="1"/>
            <p:nvPr/>
          </p:nvSpPr>
          <p:spPr>
            <a:xfrm>
              <a:off x="332448" y="1951591"/>
              <a:ext cx="5044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1"/>
                <a:t>rnd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39397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6554</Words>
  <Application>Microsoft Macintosh PowerPoint</Application>
  <PresentationFormat>On-screen Show (16:10)</PresentationFormat>
  <Paragraphs>911</Paragraphs>
  <Slides>53</Slides>
  <Notes>51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Cambria Math</vt:lpstr>
      <vt:lpstr>Consolas</vt:lpstr>
      <vt:lpstr>Courier New</vt:lpstr>
      <vt:lpstr>Georgia</vt:lpstr>
      <vt:lpstr>Menlo</vt:lpstr>
      <vt:lpstr>Verdana</vt:lpstr>
      <vt:lpstr>Personalizar design</vt:lpstr>
      <vt:lpstr>PowerPoint Presentation</vt:lpstr>
      <vt:lpstr>Aleatoriedade</vt:lpstr>
      <vt:lpstr>Aleatoriedade</vt:lpstr>
      <vt:lpstr>Aleatoriedade</vt:lpstr>
      <vt:lpstr>Ruídos</vt:lpstr>
      <vt:lpstr>Ruídos em 1D</vt:lpstr>
      <vt:lpstr>Terrenos</vt:lpstr>
      <vt:lpstr>Pergunta</vt:lpstr>
      <vt:lpstr>Funções aleatórias</vt:lpstr>
      <vt:lpstr>Pergunta</vt:lpstr>
      <vt:lpstr>Funções aleatórias</vt:lpstr>
      <vt:lpstr>Pergunta</vt:lpstr>
      <vt:lpstr>Funções aleatórias</vt:lpstr>
      <vt:lpstr>O que é o Perlin Noise</vt:lpstr>
      <vt:lpstr>Perlin Noise</vt:lpstr>
      <vt:lpstr>Exemplos usando Perlin Noise</vt:lpstr>
      <vt:lpstr>Função Parametrizada</vt:lpstr>
      <vt:lpstr>Perlin Noise em 2D</vt:lpstr>
      <vt:lpstr>Explicações da Implementação do Perlin Noise</vt:lpstr>
      <vt:lpstr>Imagem de referência para desenharmos</vt:lpstr>
      <vt:lpstr>Definição do Grid com valores aleatórios</vt:lpstr>
      <vt:lpstr>Calculando um valor na célula de um grid</vt:lpstr>
      <vt:lpstr>Revisão de Filtro Bilinear</vt:lpstr>
      <vt:lpstr>Interpolação Linear</vt:lpstr>
      <vt:lpstr>Filtro Bilinear</vt:lpstr>
      <vt:lpstr>Calculando o valor em GLSL</vt:lpstr>
      <vt:lpstr>Exemplo em ShaderToy</vt:lpstr>
      <vt:lpstr>Problemas de Interpolação</vt:lpstr>
      <vt:lpstr>Interpolação Cúbica</vt:lpstr>
      <vt:lpstr>Calculando o valor em GLSL</vt:lpstr>
      <vt:lpstr>Grid dos vetores aleatórios</vt:lpstr>
      <vt:lpstr>Calculando um valor no grid</vt:lpstr>
      <vt:lpstr>Vetor Distância</vt:lpstr>
      <vt:lpstr>Vetor Distância</vt:lpstr>
      <vt:lpstr>Produtos Escalares dos 4 cantos</vt:lpstr>
      <vt:lpstr>Calculando o valor em GLSL</vt:lpstr>
      <vt:lpstr>Mais Problemas de Interpolação</vt:lpstr>
      <vt:lpstr>Funções</vt:lpstr>
      <vt:lpstr>Calculando o valor em GLSL</vt:lpstr>
      <vt:lpstr>Número de células</vt:lpstr>
      <vt:lpstr>Artigo do Perlin Noise (Improved)</vt:lpstr>
      <vt:lpstr>Código do Perlin Noise (Improved)</vt:lpstr>
      <vt:lpstr>Vetores Gradiente 2D</vt:lpstr>
      <vt:lpstr>Vetores Gradiente 3D</vt:lpstr>
      <vt:lpstr>Interpolação Trilinear</vt:lpstr>
      <vt:lpstr>Exemplo no Shadertoy</vt:lpstr>
      <vt:lpstr>Teste no Ray Tracer</vt:lpstr>
      <vt:lpstr>Combinando padrões (Turbulência)</vt:lpstr>
      <vt:lpstr>Ruído Procedural em 3D + Modelagem de Sólidos</vt:lpstr>
      <vt:lpstr>Teste de Turbulência no Ray Tracer</vt:lpstr>
      <vt:lpstr>Próxima parte do projeto</vt:lpstr>
      <vt:lpstr>Live coding ruído em blocos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7</cp:revision>
  <dcterms:modified xsi:type="dcterms:W3CDTF">2025-10-13T01:09:00Z</dcterms:modified>
</cp:coreProperties>
</file>